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73" r:id="rId3"/>
    <p:sldId id="274" r:id="rId4"/>
    <p:sldId id="278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60"/>
    <a:srgbClr val="FFEFD1"/>
    <a:srgbClr val="FFDC9A"/>
    <a:srgbClr val="FEC51E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 varScale="1">
        <p:scale>
          <a:sx n="73" d="100"/>
          <a:sy n="73" d="100"/>
        </p:scale>
        <p:origin x="3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5454-3D21-4ECE-8A6D-837789321BA2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0D69-3FF9-4624-9DA1-803A6F7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8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2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6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7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3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5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8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8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B3C8-11DC-4D6B-AF6A-D3750EE5A34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4210-D2BD-4541-AABB-9900A3DA9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010340" y="369516"/>
            <a:ext cx="2437200" cy="869733"/>
            <a:chOff x="4230036" y="213280"/>
            <a:chExt cx="2437200" cy="869733"/>
          </a:xfrm>
        </p:grpSpPr>
        <p:sp>
          <p:nvSpPr>
            <p:cNvPr id="57" name="TextBox 3"/>
            <p:cNvSpPr txBox="1"/>
            <p:nvPr/>
          </p:nvSpPr>
          <p:spPr>
            <a:xfrm>
              <a:off x="4230036" y="213280"/>
              <a:ext cx="2437200" cy="2459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998" dirty="0"/>
                <a:t>Имя</a:t>
              </a:r>
            </a:p>
          </p:txBody>
        </p:sp>
        <p:sp>
          <p:nvSpPr>
            <p:cNvPr id="58" name="TextBox 6"/>
            <p:cNvSpPr txBox="1"/>
            <p:nvPr/>
          </p:nvSpPr>
          <p:spPr>
            <a:xfrm>
              <a:off x="4230036" y="525196"/>
              <a:ext cx="2436323" cy="2459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998" dirty="0"/>
                <a:t>Класс</a:t>
              </a:r>
            </a:p>
          </p:txBody>
        </p:sp>
        <p:sp>
          <p:nvSpPr>
            <p:cNvPr id="59" name="TextBox 6"/>
            <p:cNvSpPr txBox="1"/>
            <p:nvPr/>
          </p:nvSpPr>
          <p:spPr>
            <a:xfrm>
              <a:off x="4230036" y="837112"/>
              <a:ext cx="2436323" cy="2459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998" dirty="0"/>
                <a:t>Число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115035" y="210794"/>
            <a:ext cx="4125375" cy="1158260"/>
            <a:chOff x="242909" y="545154"/>
            <a:chExt cx="4125375" cy="1158260"/>
          </a:xfrm>
        </p:grpSpPr>
        <p:sp>
          <p:nvSpPr>
            <p:cNvPr id="60" name="Заголовок 1"/>
            <p:cNvSpPr txBox="1">
              <a:spLocks/>
            </p:cNvSpPr>
            <p:nvPr/>
          </p:nvSpPr>
          <p:spPr>
            <a:xfrm>
              <a:off x="242909" y="545154"/>
              <a:ext cx="4125375" cy="59990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>
              <a:lvl1pPr algn="l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3270" b="1" dirty="0">
                  <a:effectLst>
                    <a:outerShdw blurRad="508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ookman Old Style" panose="02050604050505020204" pitchFamily="18" charset="0"/>
                  <a:cs typeface="Times New Roman" panose="02020603050405020304" pitchFamily="18" charset="0"/>
                </a:rPr>
                <a:t>ГОСУДАРСТВО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38034" y="1107866"/>
              <a:ext cx="2921157" cy="595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70" b="1" dirty="0">
                  <a:ln w="0"/>
                  <a:effectLst>
                    <a:outerShdw blurRad="50800" dist="1270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ookman Old Style" panose="02050604050505020204" pitchFamily="18" charset="0"/>
                  <a:cs typeface="Times New Roman" panose="02020603050405020304" pitchFamily="18" charset="0"/>
                </a:rPr>
                <a:t>ФАРАОНОВ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44700" y="1792697"/>
            <a:ext cx="48299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/>
              <a:t>1. Используя стрелки укажите в какой части Египта правил царь с такой короной: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4700" y="6214542"/>
            <a:ext cx="52933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/>
              <a:t>2. Дайте ответы на вопросы: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0" b="90173" l="23273" r="91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3" t="6271" r="8418" b="10548"/>
          <a:stretch/>
        </p:blipFill>
        <p:spPr>
          <a:xfrm flipH="1">
            <a:off x="4971047" y="727726"/>
            <a:ext cx="2152209" cy="165768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8917" y="6765802"/>
            <a:ext cx="2012369" cy="2299230"/>
            <a:chOff x="43381" y="6035477"/>
            <a:chExt cx="2146380" cy="1628895"/>
          </a:xfr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TextBox 25"/>
            <p:cNvSpPr txBox="1"/>
            <p:nvPr/>
          </p:nvSpPr>
          <p:spPr>
            <a:xfrm>
              <a:off x="43381" y="6035477"/>
              <a:ext cx="2146380" cy="675939"/>
            </a:xfrm>
            <a:prstGeom prst="rect">
              <a:avLst/>
            </a:prstGeom>
            <a:solidFill>
              <a:srgbClr val="FFDC9A"/>
            </a:solidFill>
            <a:ln>
              <a:solidFill>
                <a:srgbClr val="FFD16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Bold SemiConden" panose="020B0502040204020203" pitchFamily="34" charset="0"/>
                </a:rPr>
                <a:t>Какой город стал столицей единого Египта</a:t>
              </a:r>
            </a:p>
            <a:p>
              <a:pPr marL="342900" indent="-342900" algn="ctr">
                <a:buAutoNum type="arabicPeriod"/>
              </a:pPr>
              <a:endPara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381" y="6554904"/>
              <a:ext cx="2146380" cy="1109468"/>
            </a:xfrm>
            <a:prstGeom prst="rect">
              <a:avLst/>
            </a:prstGeom>
            <a:solidFill>
              <a:srgbClr val="FFEFD1"/>
            </a:solidFill>
            <a:ln>
              <a:solidFill>
                <a:srgbClr val="FF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01776" y="6765800"/>
            <a:ext cx="2242321" cy="2312878"/>
            <a:chOff x="43381" y="6035477"/>
            <a:chExt cx="2146380" cy="1638564"/>
          </a:xfr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TextBox 51"/>
            <p:cNvSpPr txBox="1"/>
            <p:nvPr/>
          </p:nvSpPr>
          <p:spPr>
            <a:xfrm>
              <a:off x="43381" y="6035477"/>
              <a:ext cx="2146380" cy="523308"/>
            </a:xfrm>
            <a:prstGeom prst="rect">
              <a:avLst/>
            </a:prstGeom>
            <a:solidFill>
              <a:srgbClr val="FFDC9A"/>
            </a:solidFill>
            <a:ln>
              <a:solidFill>
                <a:srgbClr val="FFD1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Bold SemiConden" panose="020B0502040204020203" pitchFamily="34" charset="0"/>
                </a:rPr>
                <a:t>2. В каком году правитель южного царства одержал победу?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3381" y="6564573"/>
              <a:ext cx="2146380" cy="1109468"/>
            </a:xfrm>
            <a:prstGeom prst="rect">
              <a:avLst/>
            </a:prstGeom>
            <a:solidFill>
              <a:srgbClr val="FFEFD1"/>
            </a:solidFill>
            <a:ln>
              <a:solidFill>
                <a:srgbClr val="FF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56624" y="6765802"/>
            <a:ext cx="2012369" cy="2299230"/>
            <a:chOff x="43381" y="6035477"/>
            <a:chExt cx="2146380" cy="1628895"/>
          </a:xfr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TextBox 54"/>
            <p:cNvSpPr txBox="1"/>
            <p:nvPr/>
          </p:nvSpPr>
          <p:spPr>
            <a:xfrm>
              <a:off x="43381" y="6035477"/>
              <a:ext cx="2146380" cy="523308"/>
            </a:xfrm>
            <a:prstGeom prst="rect">
              <a:avLst/>
            </a:prstGeom>
            <a:solidFill>
              <a:srgbClr val="FFDC9A"/>
            </a:solidFill>
            <a:ln>
              <a:solidFill>
                <a:srgbClr val="FFD1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hnschrift SemiBold SemiConden" panose="020B0502040204020203" pitchFamily="34" charset="0"/>
                </a:rPr>
                <a:t>3. Какое второе название имел г. Мемфис?</a:t>
              </a:r>
            </a:p>
            <a:p>
              <a:pPr algn="ctr"/>
              <a:endPara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3381" y="6554904"/>
              <a:ext cx="2146380" cy="1109468"/>
            </a:xfrm>
            <a:prstGeom prst="rect">
              <a:avLst/>
            </a:prstGeom>
            <a:solidFill>
              <a:srgbClr val="FFEFD1"/>
            </a:solidFill>
            <a:ln>
              <a:solidFill>
                <a:srgbClr val="FF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4700" y="2862671"/>
            <a:ext cx="6036888" cy="3082300"/>
            <a:chOff x="344700" y="2862671"/>
            <a:chExt cx="6036888" cy="3082300"/>
          </a:xfrm>
        </p:grpSpPr>
        <p:pic>
          <p:nvPicPr>
            <p:cNvPr id="2" name="Рисунок 1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936" y="2862671"/>
              <a:ext cx="2700000" cy="3082300"/>
            </a:xfrm>
            <a:prstGeom prst="rect">
              <a:avLst/>
            </a:prstGeom>
          </p:spPr>
        </p:pic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3" t="8588" r="13742" b="5079"/>
            <a:stretch/>
          </p:blipFill>
          <p:spPr>
            <a:xfrm flipH="1">
              <a:off x="344700" y="3589826"/>
              <a:ext cx="1071220" cy="1800000"/>
            </a:xfrm>
            <a:prstGeom prst="rect">
              <a:avLst/>
            </a:prstGeom>
          </p:spPr>
        </p:pic>
        <p:pic>
          <p:nvPicPr>
            <p:cNvPr id="9" name="Рисунок 8" descr="Вырезка экрана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4" t="7234" b="5840"/>
            <a:stretch/>
          </p:blipFill>
          <p:spPr>
            <a:xfrm>
              <a:off x="5429952" y="3589826"/>
              <a:ext cx="951636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23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46401" y="544715"/>
            <a:ext cx="6583697" cy="8500589"/>
            <a:chOff x="146401" y="544715"/>
            <a:chExt cx="6583697" cy="850058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3802" y="544715"/>
              <a:ext cx="4476751" cy="378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b="1" i="1" u="sng" dirty="0"/>
                <a:t>3. Выберите верное утверждение: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175521" y="4407058"/>
              <a:ext cx="2162049" cy="9349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Власть фараона ограничивалась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18842" y="1434281"/>
              <a:ext cx="2506334" cy="1588974"/>
              <a:chOff x="3532516" y="832148"/>
              <a:chExt cx="2994995" cy="2019005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4531" b="76805" l="0" r="183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633" r="82022" b="23793"/>
              <a:stretch/>
            </p:blipFill>
            <p:spPr>
              <a:xfrm>
                <a:off x="4062063" y="832148"/>
                <a:ext cx="1073142" cy="911223"/>
              </a:xfrm>
              <a:prstGeom prst="rect">
                <a:avLst/>
              </a:prstGeom>
            </p:spPr>
          </p:pic>
          <p:sp>
            <p:nvSpPr>
              <p:cNvPr id="10" name="Овал 9"/>
              <p:cNvSpPr/>
              <p:nvPr/>
            </p:nvSpPr>
            <p:spPr>
              <a:xfrm>
                <a:off x="3532516" y="1573449"/>
                <a:ext cx="2994995" cy="127770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Print" panose="02000600000000000000" pitchFamily="2" charset="0"/>
                  </a:rPr>
                  <a:t>Древние египтяне почитали Фараона как бога</a:t>
                </a: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676401" y="1537255"/>
              <a:ext cx="3152649" cy="9745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Людям запрещалось вслух произносить имена своих царей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62720" y="2210037"/>
              <a:ext cx="2641575" cy="1901942"/>
              <a:chOff x="640022" y="4025311"/>
              <a:chExt cx="2641575" cy="1901942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64328" y="4624466"/>
                <a:ext cx="2317269" cy="13027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Print" panose="02000600000000000000" pitchFamily="2" charset="0"/>
                  </a:rPr>
                  <a:t>Фараону никто не подчинялся</a:t>
                </a: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4194" b="94163" l="0" r="16522">
                            <a14:foregroundMark x1="9674" y1="79263" x2="10000" y2="788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045" r="83227" b="5385"/>
              <a:stretch/>
            </p:blipFill>
            <p:spPr>
              <a:xfrm rot="20115891">
                <a:off x="640022" y="4025311"/>
                <a:ext cx="1150300" cy="901149"/>
              </a:xfrm>
              <a:prstGeom prst="rect">
                <a:avLst/>
              </a:prstGeom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3837316" y="2640796"/>
              <a:ext cx="2526069" cy="1888073"/>
              <a:chOff x="4226638" y="3206930"/>
              <a:chExt cx="2253691" cy="168000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226638" y="3802733"/>
                <a:ext cx="2176827" cy="108419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egoe Print" panose="02000600000000000000" pitchFamily="2" charset="0"/>
                  </a:rPr>
                  <a:t>Власть Фараона была неограниченной</a:t>
                </a: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4194" b="97389" l="59022" r="7934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92" t="75772" r="20618"/>
              <a:stretch/>
            </p:blipFill>
            <p:spPr>
              <a:xfrm rot="1465976">
                <a:off x="5449509" y="3206930"/>
                <a:ext cx="1030820" cy="870994"/>
              </a:xfrm>
              <a:prstGeom prst="rect">
                <a:avLst/>
              </a:prstGeom>
            </p:spPr>
          </p:pic>
        </p:grpSp>
        <p:sp>
          <p:nvSpPr>
            <p:cNvPr id="73" name="Овал 72"/>
            <p:cNvSpPr/>
            <p:nvPr/>
          </p:nvSpPr>
          <p:spPr>
            <a:xfrm>
              <a:off x="146401" y="5385048"/>
              <a:ext cx="2162049" cy="9349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Фараону подчинялись все</a:t>
              </a:r>
            </a:p>
          </p:txBody>
        </p:sp>
        <p:sp>
          <p:nvSpPr>
            <p:cNvPr id="74" name="Овал 73"/>
            <p:cNvSpPr/>
            <p:nvPr/>
          </p:nvSpPr>
          <p:spPr>
            <a:xfrm>
              <a:off x="3837316" y="5529284"/>
              <a:ext cx="2162049" cy="9349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Египтяне считали, что фараон должен жить вечно</a:t>
              </a:r>
            </a:p>
          </p:txBody>
        </p:sp>
        <p:sp>
          <p:nvSpPr>
            <p:cNvPr id="75" name="Овал 74"/>
            <p:cNvSpPr/>
            <p:nvPr/>
          </p:nvSpPr>
          <p:spPr>
            <a:xfrm>
              <a:off x="1727495" y="6327048"/>
              <a:ext cx="2162049" cy="9349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фараону подчинялись только жрецы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46401" y="7374856"/>
              <a:ext cx="2162049" cy="9349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фараонов хоронили в «домах бесконечности»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4141624" y="7069951"/>
              <a:ext cx="2588474" cy="122800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Людям разрешалось в слух произносить имена своих царей</a:t>
              </a:r>
            </a:p>
          </p:txBody>
        </p:sp>
        <p:pic>
          <p:nvPicPr>
            <p:cNvPr id="13" name="Рисунок 12" descr="Вырезка экрана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968" b="87903" l="15238" r="990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7" t="21526" r="1239" b="13261"/>
            <a:stretch/>
          </p:blipFill>
          <p:spPr>
            <a:xfrm rot="20849318">
              <a:off x="226125" y="5075327"/>
              <a:ext cx="1251440" cy="579655"/>
            </a:xfrm>
            <a:prstGeom prst="rect">
              <a:avLst/>
            </a:prstGeom>
          </p:spPr>
        </p:pic>
        <p:pic>
          <p:nvPicPr>
            <p:cNvPr id="15" name="Рисунок 14" descr="Вырезка экрана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38" b="98662" l="5505" r="894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" t="1774" r="10905" b="1623"/>
            <a:stretch/>
          </p:blipFill>
          <p:spPr>
            <a:xfrm>
              <a:off x="3397231" y="6479429"/>
              <a:ext cx="1092463" cy="1721586"/>
            </a:xfrm>
            <a:prstGeom prst="rect">
              <a:avLst/>
            </a:prstGeom>
          </p:spPr>
        </p:pic>
        <p:sp>
          <p:nvSpPr>
            <p:cNvPr id="78" name="Овал 77"/>
            <p:cNvSpPr/>
            <p:nvPr/>
          </p:nvSpPr>
          <p:spPr>
            <a:xfrm>
              <a:off x="2216274" y="7971478"/>
              <a:ext cx="2162049" cy="9349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Пирамиды – один из первых чудес света</a:t>
              </a:r>
            </a:p>
          </p:txBody>
        </p:sp>
        <p:pic>
          <p:nvPicPr>
            <p:cNvPr id="14" name="Рисунок 13" descr="Вырезка экрана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7682" l="3756" r="93897">
                          <a14:foregroundMark x1="48357" y1="44371" x2="40845" y2="68874"/>
                          <a14:foregroundMark x1="22066" y1="51656" x2="32394" y2="41722"/>
                          <a14:foregroundMark x1="32394" y1="51987" x2="38028" y2="59603"/>
                          <a14:foregroundMark x1="51174" y1="73179" x2="51174" y2="81457"/>
                          <a14:foregroundMark x1="30986" y1="74834" x2="30047" y2="82781"/>
                          <a14:foregroundMark x1="37559" y1="73179" x2="37089" y2="79801"/>
                          <a14:foregroundMark x1="20657" y1="55629" x2="28638" y2="47351"/>
                          <a14:foregroundMark x1="52113" y1="50662" x2="56808" y2="54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" r="6143" b="2147"/>
            <a:stretch/>
          </p:blipFill>
          <p:spPr>
            <a:xfrm>
              <a:off x="1775838" y="7186073"/>
              <a:ext cx="1212859" cy="185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03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26" y="433258"/>
            <a:ext cx="547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/>
              <a:t>4. Заполните схему «Общество Древнего Египта»: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99026" y="1426497"/>
            <a:ext cx="6543229" cy="8090146"/>
            <a:chOff x="299026" y="1426497"/>
            <a:chExt cx="6543229" cy="809014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863">
              <a:off x="5502005" y="1426497"/>
              <a:ext cx="1340250" cy="1005188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364599" y="1601991"/>
              <a:ext cx="2531166" cy="55659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373591" y="2958907"/>
              <a:ext cx="1362696" cy="3941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Армия</a:t>
              </a:r>
              <a:endParaRPr lang="ru-RU" b="1" dirty="0">
                <a:latin typeface="Segoe Print" panose="02000600000000000000" pitchFamily="2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616699" y="3187897"/>
              <a:ext cx="1549489" cy="39367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Print" panose="02000600000000000000" pitchFamily="2" charset="0"/>
                </a:rPr>
                <a:t>Чати</a:t>
              </a:r>
              <a:endParaRPr lang="ru-RU" b="1" dirty="0">
                <a:latin typeface="Segoe Print" panose="02000600000000000000" pitchFamily="2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36285" y="2907120"/>
              <a:ext cx="1648566" cy="43049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174343" y="2307314"/>
              <a:ext cx="487019" cy="756401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 rot="19977179">
              <a:off x="2851733" y="2266657"/>
              <a:ext cx="794778" cy="621836"/>
            </a:xfrm>
            <a:prstGeom prst="leftArrow">
              <a:avLst>
                <a:gd name="adj1" fmla="val 39610"/>
                <a:gd name="adj2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3255207">
              <a:off x="5482593" y="2343819"/>
              <a:ext cx="810155" cy="422398"/>
            </a:xfrm>
            <a:prstGeom prst="rightArrow">
              <a:avLst>
                <a:gd name="adj1" fmla="val 45394"/>
                <a:gd name="adj2" fmla="val 65489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4167209" y="3817075"/>
              <a:ext cx="494153" cy="658219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922684" y="4525152"/>
              <a:ext cx="2373045" cy="7715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>
                  <a:latin typeface="Segoe Print" panose="02000600000000000000" pitchFamily="2" charset="0"/>
                </a:rPr>
                <a:t>1.Вельможи</a:t>
              </a:r>
            </a:p>
            <a:p>
              <a:r>
                <a:rPr lang="ru-RU" b="1" dirty="0">
                  <a:latin typeface="Segoe Print" panose="02000600000000000000" pitchFamily="2" charset="0"/>
                </a:rPr>
                <a:t>2. Чиновники</a:t>
              </a:r>
            </a:p>
            <a:p>
              <a:r>
                <a:rPr lang="ru-RU" b="1" dirty="0">
                  <a:latin typeface="Segoe Print" panose="02000600000000000000" pitchFamily="2" charset="0"/>
                </a:rPr>
                <a:t>3. 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4842364" y="5516437"/>
              <a:ext cx="540879" cy="73759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791488" y="6348480"/>
              <a:ext cx="2635435" cy="78062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b="1" dirty="0">
                  <a:latin typeface="Segoe Print" panose="02000600000000000000" pitchFamily="2" charset="0"/>
                </a:rPr>
                <a:t>Ремесленники</a:t>
              </a:r>
            </a:p>
            <a:p>
              <a:pPr marL="342900" indent="-342900">
                <a:buAutoNum type="arabicPeriod"/>
              </a:pPr>
              <a:r>
                <a:rPr lang="ru-RU" b="1" dirty="0">
                  <a:latin typeface="Segoe Print" panose="02000600000000000000" pitchFamily="2" charset="0"/>
                </a:rPr>
                <a:t>Купцы</a:t>
              </a:r>
            </a:p>
            <a:p>
              <a:pPr marL="342900" indent="-342900">
                <a:buAutoNum type="arabicPeriod"/>
              </a:pPr>
              <a:r>
                <a:rPr lang="ru-RU" b="1" dirty="0">
                  <a:latin typeface="Segoe Print" panose="02000600000000000000" pitchFamily="2" charset="0"/>
                </a:rPr>
                <a:t> 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150672" y="7555413"/>
              <a:ext cx="1917066" cy="49138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Segoe Print" panose="02000600000000000000" pitchFamily="2" charset="0"/>
                </a:rPr>
                <a:t>Рабы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7" b="100000" l="10000" r="39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8" t="40168" r="58428"/>
            <a:stretch/>
          </p:blipFill>
          <p:spPr>
            <a:xfrm>
              <a:off x="299026" y="6670044"/>
              <a:ext cx="1261367" cy="1770737"/>
            </a:xfrm>
            <a:prstGeom prst="rect">
              <a:avLst/>
            </a:prstGeom>
          </p:spPr>
        </p:pic>
        <p:pic>
          <p:nvPicPr>
            <p:cNvPr id="4" name="Объект 6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564" l="0" r="979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70" y="7812053"/>
              <a:ext cx="1532593" cy="1704590"/>
            </a:xfrm>
            <a:prstGeom prst="rect">
              <a:avLst/>
            </a:prstGeom>
          </p:spPr>
        </p:pic>
      </p:grpSp>
      <p:cxnSp>
        <p:nvCxnSpPr>
          <p:cNvPr id="20" name="Скругленная соединительная линия 19"/>
          <p:cNvCxnSpPr/>
          <p:nvPr/>
        </p:nvCxnSpPr>
        <p:spPr>
          <a:xfrm rot="5400000" flipH="1" flipV="1">
            <a:off x="1390727" y="3310323"/>
            <a:ext cx="852058" cy="1360178"/>
          </a:xfrm>
          <a:prstGeom prst="curvedConnector4">
            <a:avLst>
              <a:gd name="adj1" fmla="val -26829"/>
              <a:gd name="adj2" fmla="val 116369"/>
            </a:avLst>
          </a:prstGeom>
          <a:ln w="28575">
            <a:prstDash val="lgDash"/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26" idx="0"/>
          </p:cNvCxnSpPr>
          <p:nvPr/>
        </p:nvCxnSpPr>
        <p:spPr>
          <a:xfrm rot="5400000" flipH="1" flipV="1">
            <a:off x="2759344" y="4644979"/>
            <a:ext cx="673362" cy="1723483"/>
          </a:xfrm>
          <a:prstGeom prst="curvedConnector2">
            <a:avLst/>
          </a:prstGeom>
          <a:ln w="28575">
            <a:prstDash val="lgDash"/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27" idx="0"/>
            <a:endCxn id="16" idx="1"/>
          </p:cNvCxnSpPr>
          <p:nvPr/>
        </p:nvCxnSpPr>
        <p:spPr>
          <a:xfrm rot="5400000" flipH="1" flipV="1">
            <a:off x="2094628" y="6800129"/>
            <a:ext cx="1758198" cy="1635522"/>
          </a:xfrm>
          <a:prstGeom prst="curvedConnector2">
            <a:avLst/>
          </a:prstGeom>
          <a:ln w="28575">
            <a:prstDash val="lgDash"/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6200000" flipH="1">
            <a:off x="2963493" y="-64697"/>
            <a:ext cx="317031" cy="3016345"/>
          </a:xfrm>
          <a:prstGeom prst="curvedConnector3">
            <a:avLst>
              <a:gd name="adj1" fmla="val -72107"/>
            </a:avLst>
          </a:prstGeom>
          <a:ln w="28575">
            <a:prstDash val="lgDash"/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3862" y="1284960"/>
            <a:ext cx="22799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Царь Древнего Египта.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320" y="3400778"/>
            <a:ext cx="172669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Люди, которые передавали волю богов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3543" y="5843401"/>
            <a:ext cx="3001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Люди, которые вели учет налогов и перепись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88" y="8496989"/>
            <a:ext cx="29479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Люди, которые занимаются сельским хозяйством.</a:t>
            </a:r>
          </a:p>
        </p:txBody>
      </p:sp>
    </p:spTree>
    <p:extLst>
      <p:ext uri="{BB962C8B-B14F-4D97-AF65-F5344CB8AC3E}">
        <p14:creationId xmlns:p14="http://schemas.microsoft.com/office/powerpoint/2010/main" val="324942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7" b="99829" l="18486" r="83742">
                        <a14:foregroundMark x1="73274" y1="94863" x2="78174" y2="95377"/>
                        <a14:foregroundMark x1="36971" y1="61815" x2="42984" y2="43151"/>
                        <a14:foregroundMark x1="24944" y1="98801" x2="28953" y2="86130"/>
                        <a14:foregroundMark x1="36526" y1="98801" x2="32739" y2="98116"/>
                        <a14:backgroundMark x1="42762" y1="50856" x2="42762" y2="50856"/>
                        <a14:backgroundMark x1="40312" y1="56678" x2="40312" y2="56678"/>
                        <a14:backgroundMark x1="30735" y1="94692" x2="30735" y2="94692"/>
                        <a14:backgroundMark x1="29844" y1="97260" x2="32294" y2="91438"/>
                        <a14:backgroundMark x1="53675" y1="96404" x2="56125" y2="96233"/>
                        <a14:backgroundMark x1="33853" y1="96575" x2="38530" y2="9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9307" r="16378"/>
          <a:stretch/>
        </p:blipFill>
        <p:spPr>
          <a:xfrm>
            <a:off x="3404937" y="433937"/>
            <a:ext cx="6136106" cy="11252738"/>
          </a:xfrm>
          <a:prstGeom prst="rect">
            <a:avLst/>
          </a:prstGeom>
        </p:spPr>
      </p:pic>
      <p:pic>
        <p:nvPicPr>
          <p:cNvPr id="1026" name="Picture 2" descr="https://st4.depositphotos.com/13128258/20262/v/1600/depositphotos_202629240-stock-illustration-parchment-old-paper-scroll-ha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6" b="90235" l="18188" r="81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9" t="6555" r="19884" b="11488"/>
          <a:stretch/>
        </p:blipFill>
        <p:spPr bwMode="auto">
          <a:xfrm>
            <a:off x="409073" y="1658959"/>
            <a:ext cx="4596063" cy="67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506" y="1140756"/>
            <a:ext cx="62804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/>
              <a:t>5. Исправьте ошибки в рассказе жреца Древнего Египта.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83" y="2212349"/>
            <a:ext cx="3266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Segoe Print" panose="02000600000000000000" pitchFamily="2" charset="0"/>
              </a:rPr>
              <a:t>Боги Египта были окружены почетом и уважением египтян. В их честь возводились величественные статуи. Богослужения и священные обряды в храмах совершали специально обученные люди – писцы. 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atin typeface="Segoe Print" panose="02000600000000000000" pitchFamily="2" charset="0"/>
              </a:rPr>
              <a:t>Жрецы считались мудрецами и хранителями древнейших знаний. Они вели астрологические наблюдения, много сделали для развития философии и медицины. Власть жрецов над людьми была не огромная.</a:t>
            </a:r>
          </a:p>
        </p:txBody>
      </p:sp>
    </p:spTree>
    <p:extLst>
      <p:ext uri="{BB962C8B-B14F-4D97-AF65-F5344CB8AC3E}">
        <p14:creationId xmlns:p14="http://schemas.microsoft.com/office/powerpoint/2010/main" val="484399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237</Words>
  <Application>Microsoft Macintosh PowerPoint</Application>
  <PresentationFormat>Лист A4 (210x297 мм)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Bahnschrift SemiBold SemiConden</vt:lpstr>
      <vt:lpstr>Bookman Old Style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Шупляк С.П.</cp:lastModifiedBy>
  <cp:revision>83</cp:revision>
  <dcterms:created xsi:type="dcterms:W3CDTF">2023-10-02T18:04:36Z</dcterms:created>
  <dcterms:modified xsi:type="dcterms:W3CDTF">2023-11-03T20:19:20Z</dcterms:modified>
</cp:coreProperties>
</file>