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DB809AA-1BBD-40D5-B5B3-E799F9C23AE6}">
          <p14:sldIdLst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77" d="100"/>
          <a:sy n="77" d="100"/>
        </p:scale>
        <p:origin x="3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369C-C5AE-4035-8619-9853AFC6344A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6ED-F6DE-4027-BD1E-461652EF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2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369C-C5AE-4035-8619-9853AFC6344A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6ED-F6DE-4027-BD1E-461652EF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7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369C-C5AE-4035-8619-9853AFC6344A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6ED-F6DE-4027-BD1E-461652EF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5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369C-C5AE-4035-8619-9853AFC6344A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6ED-F6DE-4027-BD1E-461652EF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369C-C5AE-4035-8619-9853AFC6344A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6ED-F6DE-4027-BD1E-461652EF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369C-C5AE-4035-8619-9853AFC6344A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6ED-F6DE-4027-BD1E-461652EF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5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369C-C5AE-4035-8619-9853AFC6344A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6ED-F6DE-4027-BD1E-461652EF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37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369C-C5AE-4035-8619-9853AFC6344A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6ED-F6DE-4027-BD1E-461652EF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9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369C-C5AE-4035-8619-9853AFC6344A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6ED-F6DE-4027-BD1E-461652EF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7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369C-C5AE-4035-8619-9853AFC6344A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6ED-F6DE-4027-BD1E-461652EF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6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369C-C5AE-4035-8619-9853AFC6344A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6ED-F6DE-4027-BD1E-461652EF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2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B369C-C5AE-4035-8619-9853AFC6344A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76ED-F6DE-4027-BD1E-461652EF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8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tmp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tmp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11" Type="http://schemas.openxmlformats.org/officeDocument/2006/relationships/image" Target="../media/image18.jpeg"/><Relationship Id="rId5" Type="http://schemas.openxmlformats.org/officeDocument/2006/relationships/image" Target="../media/image12.tmp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tmp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8576" y="849454"/>
            <a:ext cx="25336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00025" y="397115"/>
            <a:ext cx="6172200" cy="949457"/>
            <a:chOff x="200025" y="397115"/>
            <a:chExt cx="6172200" cy="949457"/>
          </a:xfrm>
        </p:grpSpPr>
        <p:sp>
          <p:nvSpPr>
            <p:cNvPr id="2" name="Заголовок 1">
              <a:extLst>
                <a:ext uri="{FF2B5EF4-FFF2-40B4-BE49-F238E27FC236}">
                  <a16:creationId xmlns:a16="http://schemas.microsoft.com/office/drawing/2014/main" id="{504F4E1D-3F32-8ED3-8142-B408AA30C579}"/>
                </a:ext>
              </a:extLst>
            </p:cNvPr>
            <p:cNvSpPr txBox="1">
              <a:spLocks/>
            </p:cNvSpPr>
            <p:nvPr/>
          </p:nvSpPr>
          <p:spPr>
            <a:xfrm>
              <a:off x="257174" y="397115"/>
              <a:ext cx="6115051" cy="55538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БЫТ И ПОВСЕДНЕВНАЯ ЖИЗНЬ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504F4E1D-3F32-8ED3-8142-B408AA30C579}"/>
                </a:ext>
              </a:extLst>
            </p:cNvPr>
            <p:cNvSpPr txBox="1">
              <a:spLocks/>
            </p:cNvSpPr>
            <p:nvPr/>
          </p:nvSpPr>
          <p:spPr>
            <a:xfrm>
              <a:off x="200025" y="827901"/>
              <a:ext cx="3867150" cy="51867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ДРЕВНИХ ЕГИПТЯН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8" name="Рисунок 7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"/>
          <a:stretch/>
        </p:blipFill>
        <p:spPr>
          <a:xfrm>
            <a:off x="0" y="8568803"/>
            <a:ext cx="6858000" cy="1095293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/>
          <a:stretch/>
        </p:blipFill>
        <p:spPr>
          <a:xfrm>
            <a:off x="0" y="2012760"/>
            <a:ext cx="6858000" cy="99198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0025" y="3347770"/>
            <a:ext cx="6524625" cy="4904497"/>
            <a:chOff x="200024" y="3306826"/>
            <a:chExt cx="6524625" cy="490449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2731ED6-D421-3F38-AE87-38E9E6AF5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" t="1425" r="3904" b="6445"/>
            <a:stretch/>
          </p:blipFill>
          <p:spPr>
            <a:xfrm>
              <a:off x="200024" y="3879575"/>
              <a:ext cx="6524625" cy="219075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36A299-A4F0-AD9B-828A-9B3A72777631}"/>
                </a:ext>
              </a:extLst>
            </p:cNvPr>
            <p:cNvSpPr txBox="1"/>
            <p:nvPr/>
          </p:nvSpPr>
          <p:spPr>
            <a:xfrm>
              <a:off x="257174" y="3306826"/>
              <a:ext cx="646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Изучите рисунки и кратко опишите занятия древних египтян. 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6A7FD8-FFE4-5E47-26AE-CEA17AC16B29}"/>
                </a:ext>
              </a:extLst>
            </p:cNvPr>
            <p:cNvSpPr/>
            <p:nvPr/>
          </p:nvSpPr>
          <p:spPr>
            <a:xfrm>
              <a:off x="200024" y="6266125"/>
              <a:ext cx="6524625" cy="194519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463" dirty="0"/>
            </a:p>
          </p:txBody>
        </p:sp>
      </p:grpSp>
    </p:spTree>
    <p:extLst>
      <p:ext uri="{BB962C8B-B14F-4D97-AF65-F5344CB8AC3E}">
        <p14:creationId xmlns:p14="http://schemas.microsoft.com/office/powerpoint/2010/main" val="316652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6294504" y="-216568"/>
            <a:ext cx="547453" cy="10640761"/>
            <a:chOff x="6318567" y="0"/>
            <a:chExt cx="547453" cy="10640761"/>
          </a:xfrm>
        </p:grpSpPr>
        <p:pic>
          <p:nvPicPr>
            <p:cNvPr id="20" name="Рисунок 19" descr="Вырезка экрана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567" y="0"/>
              <a:ext cx="540000" cy="4417377"/>
            </a:xfrm>
            <a:prstGeom prst="rect">
              <a:avLst/>
            </a:prstGeom>
          </p:spPr>
        </p:pic>
        <p:pic>
          <p:nvPicPr>
            <p:cNvPr id="21" name="Рисунок 20" descr="Вырезка экрана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020" y="4417377"/>
              <a:ext cx="540000" cy="4831075"/>
            </a:xfrm>
            <a:prstGeom prst="rect">
              <a:avLst/>
            </a:prstGeom>
          </p:spPr>
        </p:pic>
        <p:pic>
          <p:nvPicPr>
            <p:cNvPr id="23" name="Рисунок 22" descr="Вырезка экрана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020" y="9304489"/>
              <a:ext cx="540000" cy="133627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75637" y="332170"/>
            <a:ext cx="5926320" cy="3969569"/>
            <a:chOff x="375637" y="332170"/>
            <a:chExt cx="5926320" cy="3969569"/>
          </a:xfrm>
        </p:grpSpPr>
        <p:sp>
          <p:nvSpPr>
            <p:cNvPr id="10" name="Подзаголовок 2">
              <a:extLst>
                <a:ext uri="{FF2B5EF4-FFF2-40B4-BE49-F238E27FC236}">
                  <a16:creationId xmlns:a16="http://schemas.microsoft.com/office/drawing/2014/main" id="{B37318F3-931E-B375-6F76-872DEA73D0B1}"/>
                </a:ext>
              </a:extLst>
            </p:cNvPr>
            <p:cNvSpPr txBox="1">
              <a:spLocks/>
            </p:cNvSpPr>
            <p:nvPr/>
          </p:nvSpPr>
          <p:spPr>
            <a:xfrm>
              <a:off x="375637" y="332170"/>
              <a:ext cx="5926320" cy="116908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Дополните предложения, используя слова, данные ниже:</a:t>
              </a:r>
            </a:p>
            <a:p>
              <a:pPr marL="0" indent="0">
                <a:lnSpc>
                  <a:spcPct val="80000"/>
                </a:lnSpc>
                <a:buNone/>
              </a:pPr>
              <a:r>
                <a:rPr lang="ru-RU" sz="1800" dirty="0"/>
                <a:t>саду; кирпича, тростниковыми; смолы; зернотерками; глиняными; дворцах; гирлянды </a:t>
              </a:r>
            </a:p>
            <a:p>
              <a:pPr marL="0" indent="0">
                <a:buNone/>
              </a:pPr>
              <a:endPara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38FA23-7B29-EA50-D68D-76AC9D4B0FFA}"/>
                </a:ext>
              </a:extLst>
            </p:cNvPr>
            <p:cNvSpPr txBox="1"/>
            <p:nvPr/>
          </p:nvSpPr>
          <p:spPr>
            <a:xfrm>
              <a:off x="375637" y="1624083"/>
              <a:ext cx="571126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Жили они в роскошных ___________, окруженных высокими __________ стенами. </a:t>
              </a:r>
            </a:p>
            <a:p>
              <a:pPr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Дворцы, как и все дома в Древнем Египте, строились из________.</a:t>
              </a:r>
            </a:p>
            <a:p>
              <a:pPr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Дворец расположен в ________ среди цветов и фруктовых  деревьев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Женщины рабыни растирают зерно каменными _________, готовят разнообразные блюда.</a:t>
              </a:r>
            </a:p>
            <a:p>
              <a:pPr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Слуги застилают пол самой большой комнаты свежими _____________ циновками.</a:t>
              </a:r>
            </a:p>
            <a:p>
              <a:pPr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 Вокруг развешивают многочисленные ____________ из цветов лотоса.</a:t>
              </a:r>
            </a:p>
            <a:p>
              <a:pPr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 На угли кладут кусочки пахучей _________, и все вокруг наполняется сладким запахом благовоний.</a:t>
              </a: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75637" y="1487605"/>
              <a:ext cx="5711264" cy="0"/>
            </a:xfrm>
            <a:prstGeom prst="line">
              <a:avLst/>
            </a:prstGeom>
            <a:ln w="28575">
              <a:solidFill>
                <a:srgbClr val="2323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 descr="Вырезка экрана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7" b="100000" l="0" r="95337">
                        <a14:backgroundMark x1="38601" y1="97627" x2="31347" y2="98305"/>
                        <a14:backgroundMark x1="23316" y1="97288" x2="15285" y2="97627"/>
                        <a14:backgroundMark x1="11917" y1="97627" x2="7902" y2="98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8039100"/>
            <a:ext cx="5099879" cy="1948788"/>
          </a:xfrm>
          <a:prstGeom prst="rect">
            <a:avLst/>
          </a:prstGeom>
        </p:spPr>
      </p:pic>
      <p:sp>
        <p:nvSpPr>
          <p:cNvPr id="29" name="Объект 2">
            <a:extLst>
              <a:ext uri="{FF2B5EF4-FFF2-40B4-BE49-F238E27FC236}">
                <a16:creationId xmlns:a16="http://schemas.microsoft.com/office/drawing/2014/main" id="{38AC0DC1-A6F7-7C5C-D6AD-77BD2521CF74}"/>
              </a:ext>
            </a:extLst>
          </p:cNvPr>
          <p:cNvSpPr txBox="1">
            <a:spLocks/>
          </p:cNvSpPr>
          <p:nvPr/>
        </p:nvSpPr>
        <p:spPr>
          <a:xfrm>
            <a:off x="375637" y="5551572"/>
            <a:ext cx="5711264" cy="23459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8606" indent="-278606">
              <a:buFont typeface="Arial" panose="020B0604020202020204" pitchFamily="34" charset="0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Египтяне одевались легко и удобно.</a:t>
            </a:r>
          </a:p>
          <a:p>
            <a:pPr marL="278606" indent="-278606">
              <a:buFont typeface="Arial" panose="020B0604020202020204" pitchFamily="34" charset="0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украшения и драгоценности носили бедные люди. </a:t>
            </a:r>
          </a:p>
          <a:p>
            <a:pPr marL="278606" indent="-278606">
              <a:buFont typeface="Arial" panose="020B0604020202020204" pitchFamily="34" charset="0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Египтяне ходили по дому в обуви. </a:t>
            </a:r>
          </a:p>
          <a:p>
            <a:pPr marL="278606" indent="-278606">
              <a:buFont typeface="Arial" panose="020B0604020202020204" pitchFamily="34" charset="0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Одежду изготавливали исключительно из шелка.</a:t>
            </a:r>
          </a:p>
          <a:p>
            <a:pPr marL="278606" indent="-278606">
              <a:buFont typeface="Arial" panose="020B0604020202020204" pitchFamily="34" charset="0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 носили передники, чем-то похожие на юбку.</a:t>
            </a:r>
          </a:p>
          <a:p>
            <a:pPr marL="278606" indent="-278606">
              <a:buFont typeface="Arial" panose="020B0604020202020204" pitchFamily="34" charset="0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простых людей делалась из грубого полотна.</a:t>
            </a:r>
          </a:p>
          <a:p>
            <a:pPr marL="278606" indent="-278606">
              <a:buFont typeface="Arial" panose="020B0604020202020204" pitchFamily="34" charset="0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Египтяне не носили украшения.</a:t>
            </a:r>
          </a:p>
          <a:p>
            <a:pPr marL="278606" indent="-278606">
              <a:buFont typeface="Arial" panose="020B0604020202020204" pitchFamily="34" charset="0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 носили разноцветные брюки.</a:t>
            </a:r>
          </a:p>
          <a:p>
            <a:pPr marL="278606" indent="-278606">
              <a:buFont typeface="Arial" panose="020B0604020202020204" pitchFamily="34" charset="0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8606" indent="-278606">
              <a:buFont typeface="Arial" panose="020B0604020202020204" pitchFamily="34" charset="0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 descr="Вырезка экрана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6"/>
          <a:stretch/>
        </p:blipFill>
        <p:spPr>
          <a:xfrm>
            <a:off x="-496639" y="4458551"/>
            <a:ext cx="6809219" cy="468000"/>
          </a:xfrm>
          <a:prstGeom prst="rect">
            <a:avLst/>
          </a:prstGeom>
        </p:spPr>
      </p:pic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B37318F3-931E-B375-6F76-872DEA73D0B1}"/>
              </a:ext>
            </a:extLst>
          </p:cNvPr>
          <p:cNvSpPr txBox="1">
            <a:spLocks/>
          </p:cNvSpPr>
          <p:nvPr/>
        </p:nvSpPr>
        <p:spPr>
          <a:xfrm>
            <a:off x="375637" y="5068364"/>
            <a:ext cx="4726360" cy="33698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Обведите в кружок верное утверждение:</a:t>
            </a:r>
          </a:p>
        </p:txBody>
      </p:sp>
    </p:spTree>
    <p:extLst>
      <p:ext uri="{BB962C8B-B14F-4D97-AF65-F5344CB8AC3E}">
        <p14:creationId xmlns:p14="http://schemas.microsoft.com/office/powerpoint/2010/main" val="402548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72189" y="-336882"/>
            <a:ext cx="540000" cy="11043956"/>
            <a:chOff x="0" y="0"/>
            <a:chExt cx="540000" cy="11043956"/>
          </a:xfrm>
        </p:grpSpPr>
        <p:pic>
          <p:nvPicPr>
            <p:cNvPr id="2" name="Рисунок 1" descr="Вырезка экрана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0000" cy="7587003"/>
            </a:xfrm>
            <a:prstGeom prst="rect">
              <a:avLst/>
            </a:prstGeom>
          </p:spPr>
        </p:pic>
        <p:pic>
          <p:nvPicPr>
            <p:cNvPr id="4" name="Рисунок 3" descr="Вырезка экрана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6" t="748"/>
            <a:stretch/>
          </p:blipFill>
          <p:spPr>
            <a:xfrm>
              <a:off x="24063" y="7587003"/>
              <a:ext cx="515937" cy="3456953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6241800" y="-505326"/>
            <a:ext cx="558771" cy="11203355"/>
            <a:chOff x="6318000" y="625644"/>
            <a:chExt cx="558771" cy="11203355"/>
          </a:xfrm>
        </p:grpSpPr>
        <p:pic>
          <p:nvPicPr>
            <p:cNvPr id="3" name="Рисунок 2" descr="Вырезка экрана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1" t="8217"/>
            <a:stretch/>
          </p:blipFill>
          <p:spPr>
            <a:xfrm>
              <a:off x="6352674" y="625644"/>
              <a:ext cx="505326" cy="6988360"/>
            </a:xfrm>
            <a:prstGeom prst="rect">
              <a:avLst/>
            </a:prstGeom>
          </p:spPr>
        </p:pic>
        <p:pic>
          <p:nvPicPr>
            <p:cNvPr id="8" name="Рисунок 7" descr="Вырезка экрана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76" t="517"/>
            <a:stretch/>
          </p:blipFill>
          <p:spPr>
            <a:xfrm>
              <a:off x="6318000" y="7614004"/>
              <a:ext cx="558771" cy="421499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0D08E4C-8301-0BF7-4B62-C745AD163310}"/>
              </a:ext>
            </a:extLst>
          </p:cNvPr>
          <p:cNvSpPr txBox="1"/>
          <p:nvPr/>
        </p:nvSpPr>
        <p:spPr>
          <a:xfrm>
            <a:off x="844687" y="308363"/>
            <a:ext cx="514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вы понимаете выражение: «Любим богом послушный, непослушный ненавидим богом»: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A41F1D-D348-A49C-9ABF-B2C4A42B556A}"/>
              </a:ext>
            </a:extLst>
          </p:cNvPr>
          <p:cNvSpPr/>
          <p:nvPr/>
        </p:nvSpPr>
        <p:spPr>
          <a:xfrm>
            <a:off x="892446" y="1054706"/>
            <a:ext cx="5103771" cy="258796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F8BCFB-5148-D6CB-836A-74ED96613867}"/>
              </a:ext>
            </a:extLst>
          </p:cNvPr>
          <p:cNvSpPr txBox="1"/>
          <p:nvPr/>
        </p:nvSpPr>
        <p:spPr>
          <a:xfrm>
            <a:off x="772234" y="4766441"/>
            <a:ext cx="5296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Укажите стрелками, чем питались древние египтяне: </a:t>
            </a:r>
          </a:p>
        </p:txBody>
      </p:sp>
      <p:pic>
        <p:nvPicPr>
          <p:cNvPr id="38" name="Рисунок 37" descr="Вырезка экрана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4" b="4829"/>
          <a:stretch/>
        </p:blipFill>
        <p:spPr>
          <a:xfrm>
            <a:off x="612189" y="4164700"/>
            <a:ext cx="5655261" cy="445400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BE3126F-38CB-4CBE-7C2D-7971600B8117}"/>
              </a:ext>
            </a:extLst>
          </p:cNvPr>
          <p:cNvGrpSpPr/>
          <p:nvPr/>
        </p:nvGrpSpPr>
        <p:grpSpPr>
          <a:xfrm>
            <a:off x="699366" y="5742218"/>
            <a:ext cx="5385720" cy="4034267"/>
            <a:chOff x="763254" y="6107250"/>
            <a:chExt cx="5310177" cy="403426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D27E4D9-8C45-9E27-6BB1-ECFE496A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09827" y="6969693"/>
              <a:ext cx="1591855" cy="238778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986F53-23FC-8893-6AE4-7973DDAF11DC}"/>
                </a:ext>
              </a:extLst>
            </p:cNvPr>
            <p:cNvSpPr txBox="1"/>
            <p:nvPr/>
          </p:nvSpPr>
          <p:spPr>
            <a:xfrm>
              <a:off x="951477" y="7093849"/>
              <a:ext cx="1380748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75" dirty="0"/>
                <a:t>Сушеная рыба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D60FB4-ED85-2A31-4DF7-F00D3A7A0088}"/>
                </a:ext>
              </a:extLst>
            </p:cNvPr>
            <p:cNvSpPr txBox="1"/>
            <p:nvPr/>
          </p:nvSpPr>
          <p:spPr>
            <a:xfrm>
              <a:off x="763254" y="8242435"/>
              <a:ext cx="1287532" cy="242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75" dirty="0"/>
                <a:t>Пшеничная лепешка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E3B4D8-5572-395C-F7D7-14939C6FA410}"/>
                </a:ext>
              </a:extLst>
            </p:cNvPr>
            <p:cNvSpPr txBox="1"/>
            <p:nvPr/>
          </p:nvSpPr>
          <p:spPr>
            <a:xfrm>
              <a:off x="1264113" y="9718479"/>
              <a:ext cx="611065" cy="242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75" dirty="0"/>
                <a:t>Молоко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1C6D61-3945-A5DE-D606-5A377047AA20}"/>
                </a:ext>
              </a:extLst>
            </p:cNvPr>
            <p:cNvSpPr txBox="1"/>
            <p:nvPr/>
          </p:nvSpPr>
          <p:spPr>
            <a:xfrm>
              <a:off x="2105781" y="6868787"/>
              <a:ext cx="1741608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75" dirty="0"/>
                <a:t>Овощи – огурцы, лук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7352F65-21D0-2109-F87F-0FBA76E63426}"/>
                </a:ext>
              </a:extLst>
            </p:cNvPr>
            <p:cNvSpPr txBox="1"/>
            <p:nvPr/>
          </p:nvSpPr>
          <p:spPr>
            <a:xfrm>
              <a:off x="5293050" y="7093848"/>
              <a:ext cx="401072" cy="242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75" dirty="0"/>
                <a:t>Сыр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461101-DEC4-B240-E719-6F755FCEC154}"/>
                </a:ext>
              </a:extLst>
            </p:cNvPr>
            <p:cNvSpPr txBox="1"/>
            <p:nvPr/>
          </p:nvSpPr>
          <p:spPr>
            <a:xfrm>
              <a:off x="4667208" y="9713657"/>
              <a:ext cx="470000" cy="242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75" dirty="0"/>
                <a:t>Мясо</a:t>
              </a:r>
            </a:p>
          </p:txBody>
        </p: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17597BC4-0283-8634-7AB1-2112E0173572}"/>
                </a:ext>
              </a:extLst>
            </p:cNvPr>
            <p:cNvGrpSpPr/>
            <p:nvPr/>
          </p:nvGrpSpPr>
          <p:grpSpPr>
            <a:xfrm>
              <a:off x="772234" y="6107250"/>
              <a:ext cx="5301197" cy="3842059"/>
              <a:chOff x="772234" y="6107250"/>
              <a:chExt cx="5301197" cy="3842059"/>
            </a:xfrm>
          </p:grpSpPr>
          <p:pic>
            <p:nvPicPr>
              <p:cNvPr id="52" name="Picture 8">
                <a:extLst>
                  <a:ext uri="{FF2B5EF4-FFF2-40B4-BE49-F238E27FC236}">
                    <a16:creationId xmlns:a16="http://schemas.microsoft.com/office/drawing/2014/main" id="{7F4116A7-8A39-1D8B-F481-52111B4439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234" y="6337823"/>
                <a:ext cx="1195815" cy="79721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0">
                <a:extLst>
                  <a:ext uri="{FF2B5EF4-FFF2-40B4-BE49-F238E27FC236}">
                    <a16:creationId xmlns:a16="http://schemas.microsoft.com/office/drawing/2014/main" id="{04DC8150-57AA-4F9E-9412-66CC67626A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747" y="7561285"/>
                <a:ext cx="1054938" cy="758481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>
                <a:extLst>
                  <a:ext uri="{FF2B5EF4-FFF2-40B4-BE49-F238E27FC236}">
                    <a16:creationId xmlns:a16="http://schemas.microsoft.com/office/drawing/2014/main" id="{944F368A-4454-B2ED-1C47-AF85915E7E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140" y="8913562"/>
                <a:ext cx="1213737" cy="887826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14">
                <a:extLst>
                  <a:ext uri="{FF2B5EF4-FFF2-40B4-BE49-F238E27FC236}">
                    <a16:creationId xmlns:a16="http://schemas.microsoft.com/office/drawing/2014/main" id="{2EE5358D-3D34-1BDC-9CB7-1C4B5ACADF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5781" y="6107250"/>
                <a:ext cx="1195816" cy="79721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>
                <a:extLst>
                  <a:ext uri="{FF2B5EF4-FFF2-40B4-BE49-F238E27FC236}">
                    <a16:creationId xmlns:a16="http://schemas.microsoft.com/office/drawing/2014/main" id="{64143A3E-D689-FEBB-104C-AF25F6D78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7615" y="6336056"/>
                <a:ext cx="1195816" cy="79721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6">
                <a:extLst>
                  <a:ext uri="{FF2B5EF4-FFF2-40B4-BE49-F238E27FC236}">
                    <a16:creationId xmlns:a16="http://schemas.microsoft.com/office/drawing/2014/main" id="{56ED5A22-64E4-6784-A514-858BC8BD13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7776" y="8902389"/>
                <a:ext cx="1195813" cy="797209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14">
                <a:extLst>
                  <a:ext uri="{FF2B5EF4-FFF2-40B4-BE49-F238E27FC236}">
                    <a16:creationId xmlns:a16="http://schemas.microsoft.com/office/drawing/2014/main" id="{58C4BE71-E4DE-74F3-60C1-0528FF5BBA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6508" y="9157478"/>
                <a:ext cx="1407699" cy="791831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4557BA-4E7F-F710-0325-FB9BCE66388F}"/>
                </a:ext>
              </a:extLst>
            </p:cNvPr>
            <p:cNvSpPr txBox="1"/>
            <p:nvPr/>
          </p:nvSpPr>
          <p:spPr>
            <a:xfrm>
              <a:off x="3073960" y="9899143"/>
              <a:ext cx="697268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75" dirty="0"/>
                <a:t>Фрукты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5355" y="5678036"/>
            <a:ext cx="5385720" cy="4098449"/>
            <a:chOff x="695355" y="5678036"/>
            <a:chExt cx="5385720" cy="4098449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695355" y="5742218"/>
              <a:ext cx="5385720" cy="4034267"/>
              <a:chOff x="763254" y="6107250"/>
              <a:chExt cx="5310177" cy="4034267"/>
            </a:xfrm>
          </p:grpSpPr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F6AA2942-9134-2FDA-1EF7-11B3C8B950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4432" y="6705176"/>
                <a:ext cx="1591855" cy="2387782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0E4A802-B9B3-0D33-E136-42A404A196B4}"/>
                  </a:ext>
                </a:extLst>
              </p:cNvPr>
              <p:cNvSpPr txBox="1"/>
              <p:nvPr/>
            </p:nvSpPr>
            <p:spPr>
              <a:xfrm>
                <a:off x="951477" y="7093849"/>
                <a:ext cx="1380748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75" dirty="0"/>
                  <a:t>Сушеная рыба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942C93E-7385-D339-422E-CAA033885D30}"/>
                  </a:ext>
                </a:extLst>
              </p:cNvPr>
              <p:cNvSpPr txBox="1"/>
              <p:nvPr/>
            </p:nvSpPr>
            <p:spPr>
              <a:xfrm>
                <a:off x="763254" y="8242435"/>
                <a:ext cx="1287532" cy="242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75" dirty="0"/>
                  <a:t>Пшеничная лепешка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AAF35E1-91A0-ABD2-6C37-B0ECE5182FB9}"/>
                  </a:ext>
                </a:extLst>
              </p:cNvPr>
              <p:cNvSpPr txBox="1"/>
              <p:nvPr/>
            </p:nvSpPr>
            <p:spPr>
              <a:xfrm>
                <a:off x="1264113" y="9718479"/>
                <a:ext cx="611065" cy="242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75" dirty="0"/>
                  <a:t>Молоко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397BF17-3B1B-B4E4-CB93-CE74AD52C10E}"/>
                  </a:ext>
                </a:extLst>
              </p:cNvPr>
              <p:cNvSpPr txBox="1"/>
              <p:nvPr/>
            </p:nvSpPr>
            <p:spPr>
              <a:xfrm>
                <a:off x="2105781" y="6868787"/>
                <a:ext cx="1741608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75" dirty="0"/>
                  <a:t>Овощи – огурцы, лук 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4AC9CBA-446B-4B56-B8B1-296107CBF173}"/>
                  </a:ext>
                </a:extLst>
              </p:cNvPr>
              <p:cNvSpPr txBox="1"/>
              <p:nvPr/>
            </p:nvSpPr>
            <p:spPr>
              <a:xfrm>
                <a:off x="3765422" y="6788769"/>
                <a:ext cx="758966" cy="317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75" dirty="0"/>
                  <a:t>Картошка </a:t>
                </a:r>
                <a:r>
                  <a:rPr lang="ru-RU" sz="1463" dirty="0"/>
                  <a:t> 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8185401-20B6-C46B-0F41-3D10312D5D88}"/>
                  </a:ext>
                </a:extLst>
              </p:cNvPr>
              <p:cNvSpPr txBox="1"/>
              <p:nvPr/>
            </p:nvSpPr>
            <p:spPr>
              <a:xfrm>
                <a:off x="5293050" y="7093848"/>
                <a:ext cx="401072" cy="242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75" dirty="0"/>
                  <a:t>Сыр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39E4C3C-B8D8-4D7C-A7B1-5D2155D64791}"/>
                  </a:ext>
                </a:extLst>
              </p:cNvPr>
              <p:cNvSpPr txBox="1"/>
              <p:nvPr/>
            </p:nvSpPr>
            <p:spPr>
              <a:xfrm>
                <a:off x="5215589" y="8345965"/>
                <a:ext cx="544015" cy="242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75" dirty="0"/>
                  <a:t>Кокос  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32F4FCB-4DE4-DE30-A476-3E68D9A3A8DE}"/>
                  </a:ext>
                </a:extLst>
              </p:cNvPr>
              <p:cNvSpPr txBox="1"/>
              <p:nvPr/>
            </p:nvSpPr>
            <p:spPr>
              <a:xfrm>
                <a:off x="4667208" y="9713657"/>
                <a:ext cx="470000" cy="242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75" dirty="0"/>
                  <a:t>Мясо</a:t>
                </a:r>
              </a:p>
            </p:txBody>
          </p:sp>
          <p:grpSp>
            <p:nvGrpSpPr>
              <p:cNvPr id="69" name="Группа 68"/>
              <p:cNvGrpSpPr/>
              <p:nvPr/>
            </p:nvGrpSpPr>
            <p:grpSpPr>
              <a:xfrm>
                <a:off x="772234" y="6107250"/>
                <a:ext cx="5301197" cy="3842059"/>
                <a:chOff x="772234" y="6107250"/>
                <a:chExt cx="5301197" cy="3842059"/>
              </a:xfrm>
            </p:grpSpPr>
            <p:pic>
              <p:nvPicPr>
                <p:cNvPr id="71" name="Picture 8">
                  <a:extLst>
                    <a:ext uri="{FF2B5EF4-FFF2-40B4-BE49-F238E27FC236}">
                      <a16:creationId xmlns:a16="http://schemas.microsoft.com/office/drawing/2014/main" id="{0944DE42-ED55-A704-81E6-3827F6E608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234" y="6337823"/>
                  <a:ext cx="1195815" cy="797210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10">
                  <a:extLst>
                    <a:ext uri="{FF2B5EF4-FFF2-40B4-BE49-F238E27FC236}">
                      <a16:creationId xmlns:a16="http://schemas.microsoft.com/office/drawing/2014/main" id="{2D06382B-B04E-8C24-BDC3-BF55B7B4FF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747" y="7561285"/>
                  <a:ext cx="1054938" cy="758481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12">
                  <a:extLst>
                    <a:ext uri="{FF2B5EF4-FFF2-40B4-BE49-F238E27FC236}">
                      <a16:creationId xmlns:a16="http://schemas.microsoft.com/office/drawing/2014/main" id="{02A28459-5D02-9CC8-947C-BF1FDC2605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0140" y="8913562"/>
                  <a:ext cx="1213737" cy="887826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14">
                  <a:extLst>
                    <a:ext uri="{FF2B5EF4-FFF2-40B4-BE49-F238E27FC236}">
                      <a16:creationId xmlns:a16="http://schemas.microsoft.com/office/drawing/2014/main" id="{2515049C-7676-C5CE-88BD-B8A5D92C26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5781" y="6107250"/>
                  <a:ext cx="1195816" cy="797210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2">
                  <a:extLst>
                    <a:ext uri="{FF2B5EF4-FFF2-40B4-BE49-F238E27FC236}">
                      <a16:creationId xmlns:a16="http://schemas.microsoft.com/office/drawing/2014/main" id="{2C74D322-D3DF-79B9-4A32-8D7F88397D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7615" y="6336056"/>
                  <a:ext cx="1195816" cy="797210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6">
                  <a:extLst>
                    <a:ext uri="{FF2B5EF4-FFF2-40B4-BE49-F238E27FC236}">
                      <a16:creationId xmlns:a16="http://schemas.microsoft.com/office/drawing/2014/main" id="{BAC67968-90E1-3F0D-F487-79ED306E2C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7776" y="8902389"/>
                  <a:ext cx="1195813" cy="797209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14">
                  <a:extLst>
                    <a:ext uri="{FF2B5EF4-FFF2-40B4-BE49-F238E27FC236}">
                      <a16:creationId xmlns:a16="http://schemas.microsoft.com/office/drawing/2014/main" id="{9CE5D95F-DDAB-0F06-C4C2-2FCA977924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6508" y="9157478"/>
                  <a:ext cx="1407699" cy="791831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C40DBCD-178D-8253-7504-A2ACA6FE8207}"/>
                  </a:ext>
                </a:extLst>
              </p:cNvPr>
              <p:cNvSpPr txBox="1"/>
              <p:nvPr/>
            </p:nvSpPr>
            <p:spPr>
              <a:xfrm>
                <a:off x="3073960" y="9899143"/>
                <a:ext cx="697268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75" dirty="0"/>
                  <a:t>Фрукты</a:t>
                </a:r>
              </a:p>
            </p:txBody>
          </p:sp>
        </p:grpSp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0FF21242-EF53-626F-6BF9-C845F943F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197" y="5678036"/>
              <a:ext cx="1250371" cy="855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>
              <a:extLst>
                <a:ext uri="{FF2B5EF4-FFF2-40B4-BE49-F238E27FC236}">
                  <a16:creationId xmlns:a16="http://schemas.microsoft.com/office/drawing/2014/main" id="{57CBA7CC-2499-5CA2-CBF5-7F206BD82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488" y="7277370"/>
              <a:ext cx="1215660" cy="762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5568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267</Words>
  <Application>Microsoft Macintosh PowerPoint</Application>
  <PresentationFormat>Лист A4 (210x297 мм)</PresentationFormat>
  <Paragraphs>43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 и повседневная жизнь древних египтян   </dc:title>
  <dc:creator>Мария Евдокимова</dc:creator>
  <cp:lastModifiedBy>Шупляк С.П.</cp:lastModifiedBy>
  <cp:revision>28</cp:revision>
  <dcterms:created xsi:type="dcterms:W3CDTF">2023-10-07T17:41:37Z</dcterms:created>
  <dcterms:modified xsi:type="dcterms:W3CDTF">2023-10-28T16:07:46Z</dcterms:modified>
</cp:coreProperties>
</file>