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</p:sldIdLst>
  <p:sldSz cx="6858000" cy="9906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>
      <p:cViewPr varScale="1">
        <p:scale>
          <a:sx n="73" d="100"/>
          <a:sy n="73" d="100"/>
        </p:scale>
        <p:origin x="3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6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8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9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8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4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0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8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8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0A43-4343-4E58-A60B-45A48B42ACC3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A53B-29B4-4D1C-A725-6304671D0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2" Type="http://schemas.openxmlformats.org/officeDocument/2006/relationships/image" Target="../media/image3.tmp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804" y="444484"/>
            <a:ext cx="559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Мир древней истории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86814" y="1612473"/>
            <a:ext cx="5720728" cy="3596661"/>
            <a:chOff x="467513" y="1652335"/>
            <a:chExt cx="5418772" cy="3596661"/>
          </a:xfrm>
        </p:grpSpPr>
        <p:sp>
          <p:nvSpPr>
            <p:cNvPr id="3" name="TextBox 2"/>
            <p:cNvSpPr txBox="1"/>
            <p:nvPr/>
          </p:nvSpPr>
          <p:spPr>
            <a:xfrm>
              <a:off x="467513" y="1652335"/>
              <a:ext cx="2997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>
                  <a:latin typeface="Monotype Corsiva" panose="03010101010201010101" pitchFamily="66" charset="0"/>
                </a:rPr>
                <a:t>1. Заполните пропуски.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14" y="2140453"/>
              <a:ext cx="541877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u="sng" dirty="0">
                  <a:latin typeface="Monotype Corsiva" panose="03010101010201010101" pitchFamily="66" charset="0"/>
                </a:rPr>
                <a:t>	</a:t>
              </a:r>
              <a:r>
                <a:rPr lang="ru-RU" sz="1400" dirty="0">
                  <a:latin typeface="Monotype Corsiva" panose="03010101010201010101" pitchFamily="66" charset="0"/>
                </a:rPr>
                <a:t>- первый, древнейший, период – от появления предков человека до возникновения городов, государства  письменности.</a:t>
              </a:r>
              <a:endParaRPr lang="ru-RU" sz="1400" b="1" dirty="0">
                <a:latin typeface="Monotype Corsiva" panose="03010101010201010101" pitchFamily="66" charset="0"/>
              </a:endParaRPr>
            </a:p>
            <a:p>
              <a:pPr algn="just"/>
              <a:r>
                <a:rPr lang="ru-RU" sz="1400" b="1" dirty="0">
                  <a:latin typeface="Monotype Corsiva" panose="03010101010201010101" pitchFamily="66" charset="0"/>
                </a:rPr>
                <a:t>История</a:t>
              </a:r>
              <a:r>
                <a:rPr lang="ru-RU" sz="1400" dirty="0">
                  <a:latin typeface="Monotype Corsiva" panose="03010101010201010101" pitchFamily="66" charset="0"/>
                </a:rPr>
                <a:t> - </a:t>
              </a:r>
              <a:r>
                <a:rPr lang="ru-RU" sz="1400" u="sng" dirty="0">
                  <a:latin typeface="Monotype Corsiva" panose="03010101010201010101" pitchFamily="66" charset="0"/>
                </a:rPr>
                <a:t>												.</a:t>
              </a:r>
              <a:endParaRPr lang="ru-RU" sz="1400" i="1" dirty="0">
                <a:latin typeface="Monotype Corsiva" panose="03010101010201010101" pitchFamily="66" charset="0"/>
              </a:endParaRPr>
            </a:p>
            <a:p>
              <a:pPr algn="just"/>
              <a:r>
                <a:rPr lang="ru-RU" sz="1400" b="1" dirty="0">
                  <a:latin typeface="Monotype Corsiva" panose="03010101010201010101" pitchFamily="66" charset="0"/>
                </a:rPr>
                <a:t>Древний мир </a:t>
              </a:r>
              <a:r>
                <a:rPr lang="ru-RU" sz="1400" dirty="0">
                  <a:latin typeface="Monotype Corsiva" panose="03010101010201010101" pitchFamily="66" charset="0"/>
                </a:rPr>
                <a:t>-</a:t>
              </a:r>
              <a:r>
                <a:rPr lang="ru-RU" sz="1400" u="sng" dirty="0">
                  <a:latin typeface="Monotype Corsiva" panose="03010101010201010101" pitchFamily="66" charset="0"/>
                </a:rPr>
                <a:t>											.</a:t>
              </a:r>
            </a:p>
            <a:p>
              <a:pPr algn="just"/>
              <a:r>
                <a:rPr lang="ru-RU" sz="1400" b="1" dirty="0">
                  <a:latin typeface="Monotype Corsiva" panose="03010101010201010101" pitchFamily="66" charset="0"/>
                </a:rPr>
                <a:t>Пиктограмма</a:t>
              </a:r>
              <a:r>
                <a:rPr lang="ru-RU" sz="1400" dirty="0">
                  <a:latin typeface="Monotype Corsiva" panose="03010101010201010101" pitchFamily="66" charset="0"/>
                </a:rPr>
                <a:t> - </a:t>
              </a:r>
              <a:r>
                <a:rPr lang="ru-RU" sz="1400" u="sng" dirty="0">
                  <a:latin typeface="Monotype Corsiva" panose="03010101010201010101" pitchFamily="66" charset="0"/>
                </a:rPr>
                <a:t>											.</a:t>
              </a:r>
            </a:p>
            <a:p>
              <a:pPr algn="just"/>
              <a:r>
                <a:rPr lang="ru-RU" sz="1400" b="1" dirty="0">
                  <a:latin typeface="Monotype Corsiva" panose="03010101010201010101" pitchFamily="66" charset="0"/>
                </a:rPr>
                <a:t>Мифы</a:t>
              </a:r>
              <a:r>
                <a:rPr lang="ru-RU" sz="1400" dirty="0">
                  <a:latin typeface="Monotype Corsiva" panose="03010101010201010101" pitchFamily="66" charset="0"/>
                </a:rPr>
                <a:t> - </a:t>
              </a:r>
              <a:r>
                <a:rPr lang="ru-RU" sz="1400" u="sng" dirty="0">
                  <a:latin typeface="Monotype Corsiva" panose="03010101010201010101" pitchFamily="66" charset="0"/>
                </a:rPr>
                <a:t>												</a:t>
              </a:r>
              <a:r>
                <a:rPr lang="ru-RU" sz="1400" dirty="0">
                  <a:latin typeface="Monotype Corsiva" panose="03010101010201010101" pitchFamily="66" charset="0"/>
                </a:rPr>
                <a:t>.</a:t>
              </a:r>
            </a:p>
            <a:p>
              <a:pPr algn="just"/>
              <a:r>
                <a:rPr lang="ru-RU" sz="1400" b="1" dirty="0">
                  <a:latin typeface="Monotype Corsiva" panose="03010101010201010101" pitchFamily="66" charset="0"/>
                </a:rPr>
                <a:t>Археология</a:t>
              </a:r>
              <a:r>
                <a:rPr lang="ru-RU" sz="1400" dirty="0">
                  <a:latin typeface="Monotype Corsiva" panose="03010101010201010101" pitchFamily="66" charset="0"/>
                </a:rPr>
                <a:t> - </a:t>
              </a:r>
              <a:r>
                <a:rPr lang="ru-RU" sz="1400" u="sng" dirty="0">
                  <a:latin typeface="Monotype Corsiva" panose="03010101010201010101" pitchFamily="66" charset="0"/>
                </a:rPr>
                <a:t>												.</a:t>
              </a:r>
            </a:p>
            <a:p>
              <a:pPr algn="just"/>
              <a:r>
                <a:rPr lang="ru-RU" sz="1400" b="1" dirty="0">
                  <a:latin typeface="Monotype Corsiva" panose="03010101010201010101" pitchFamily="66" charset="0"/>
                </a:rPr>
                <a:t>Исторические источники</a:t>
              </a:r>
              <a:r>
                <a:rPr lang="ru-RU" sz="1400" dirty="0">
                  <a:latin typeface="Monotype Corsiva" panose="03010101010201010101" pitchFamily="66" charset="0"/>
                </a:rPr>
                <a:t> - </a:t>
              </a:r>
              <a:r>
                <a:rPr lang="ru-RU" sz="1400" u="sng" dirty="0">
                  <a:latin typeface="Monotype Corsiva" panose="03010101010201010101" pitchFamily="66" charset="0"/>
                </a:rPr>
                <a:t>										.</a:t>
              </a:r>
              <a:endParaRPr lang="ru-RU" sz="1400" b="1" dirty="0">
                <a:latin typeface="Monotype Corsiva" panose="03010101010201010101" pitchFamily="66" charset="0"/>
              </a:endParaRP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15925" y="1117268"/>
          <a:ext cx="3203748" cy="822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94714">
                  <a:extLst>
                    <a:ext uri="{9D8B030D-6E8A-4147-A177-3AD203B41FA5}">
                      <a16:colId xmlns:a16="http://schemas.microsoft.com/office/drawing/2014/main" val="811376505"/>
                    </a:ext>
                  </a:extLst>
                </a:gridCol>
                <a:gridCol w="2409034">
                  <a:extLst>
                    <a:ext uri="{9D8B030D-6E8A-4147-A177-3AD203B41FA5}">
                      <a16:colId xmlns:a16="http://schemas.microsoft.com/office/drawing/2014/main" val="1651240021"/>
                    </a:ext>
                  </a:extLst>
                </a:gridCol>
              </a:tblGrid>
              <a:tr h="182879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Segoe Print" panose="02000600000000000000" pitchFamily="2" charset="0"/>
                        </a:rPr>
                        <a:t>Имя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8755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Segoe Print" panose="02000600000000000000" pitchFamily="2" charset="0"/>
                        </a:rPr>
                        <a:t>Класс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87268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Segoe Print" panose="02000600000000000000" pitchFamily="2" charset="0"/>
                        </a:rPr>
                        <a:t>Число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3063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86814" y="5327675"/>
            <a:ext cx="5720728" cy="3658217"/>
            <a:chOff x="467513" y="1652335"/>
            <a:chExt cx="5418772" cy="3658217"/>
          </a:xfrm>
        </p:grpSpPr>
        <p:sp>
          <p:nvSpPr>
            <p:cNvPr id="9" name="TextBox 8"/>
            <p:cNvSpPr txBox="1"/>
            <p:nvPr/>
          </p:nvSpPr>
          <p:spPr>
            <a:xfrm>
              <a:off x="467513" y="1652335"/>
              <a:ext cx="5418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i="1" dirty="0">
                  <a:latin typeface="Monotype Corsiva" panose="03010101010201010101" pitchFamily="66" charset="0"/>
                </a:rPr>
                <a:t>2. Дайте ответ на вопрос «Древний оратор Цицерон называл историю «учительницей жизни». Как вы можете объяснить смысл этого выражения? Чему могут научить уроки истории?»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514" y="2632896"/>
              <a:ext cx="541877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u="sng" dirty="0">
                  <a:latin typeface="Monotype Corsiva" panose="03010101010201010101" pitchFamily="66" charset="0"/>
                </a:rPr>
                <a:t>																																																																								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69889" y="8810085"/>
            <a:ext cx="4778774" cy="1307208"/>
            <a:chOff x="569889" y="8810085"/>
            <a:chExt cx="4778774" cy="1307208"/>
          </a:xfrm>
        </p:grpSpPr>
        <p:pic>
          <p:nvPicPr>
            <p:cNvPr id="15" name="Рисунок 14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6514" y1="64706" x2="87786" y2="50980"/>
                          <a14:foregroundMark x1="77354" y1="51765" x2="74936" y2="64706"/>
                          <a14:foregroundMark x1="64377" y1="61569" x2="67812" y2="67059"/>
                          <a14:foregroundMark x1="63740" y1="45882" x2="61069" y2="54118"/>
                          <a14:foregroundMark x1="61705" y1="69020" x2="63995" y2="63922"/>
                          <a14:foregroundMark x1="74427" y1="40000" x2="75064" y2="46667"/>
                          <a14:foregroundMark x1="39440" y1="51765" x2="42112" y2="56471"/>
                          <a14:foregroundMark x1="40585" y1="47451" x2="42748" y2="44314"/>
                          <a14:foregroundMark x1="44275" y1="44314" x2="41349" y2="30196"/>
                          <a14:foregroundMark x1="45674" y1="38431" x2="45674" y2="30980"/>
                          <a14:foregroundMark x1="39949" y1="24314" x2="42366" y2="30980"/>
                          <a14:foregroundMark x1="52036" y1="40000" x2="58651" y2="423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89" y="8810085"/>
              <a:ext cx="3919895" cy="1271722"/>
            </a:xfrm>
            <a:prstGeom prst="rect">
              <a:avLst/>
            </a:prstGeom>
          </p:spPr>
        </p:pic>
        <p:pic>
          <p:nvPicPr>
            <p:cNvPr id="16" name="Рисунок 15" descr="Вырезка экрана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87385" y1="41624" x2="92615" y2="69543"/>
                          <a14:foregroundMark x1="76308" y1="46701" x2="89538" y2="67513"/>
                          <a14:foregroundMark x1="75077" y1="38071" x2="77846" y2="47208"/>
                          <a14:foregroundMark x1="25846" y1="36041" x2="29846" y2="59898"/>
                          <a14:foregroundMark x1="13231" y1="21320" x2="16923" y2="74112"/>
                          <a14:foregroundMark x1="3692" y1="41117" x2="15692" y2="42640"/>
                          <a14:foregroundMark x1="58154" y1="73096" x2="70154" y2="49746"/>
                          <a14:foregroundMark x1="53846" y1="44670" x2="54462" y2="20305"/>
                          <a14:foregroundMark x1="46769" y1="45178" x2="57231" y2="46701"/>
                          <a14:backgroundMark x1="49538" y1="71066" x2="44923" y2="649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65" t="13552" b="4945"/>
            <a:stretch/>
          </p:blipFill>
          <p:spPr>
            <a:xfrm>
              <a:off x="4167563" y="9083366"/>
              <a:ext cx="1181100" cy="103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74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60" y="621228"/>
            <a:ext cx="6268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Monotype Corsiva" panose="03010101010201010101" pitchFamily="66" charset="0"/>
              </a:rPr>
              <a:t>3. Напишите под картинкой букву:</a:t>
            </a:r>
          </a:p>
          <a:p>
            <a:pPr marL="627063" indent="-84138" algn="just">
              <a:buFont typeface="Wingdings" panose="05000000000000000000" pitchFamily="2" charset="2"/>
              <a:buChar char="v"/>
            </a:pPr>
            <a:r>
              <a:rPr lang="ru-RU" sz="1600" b="1" i="1" dirty="0">
                <a:latin typeface="Monotype Corsiva" panose="03010101010201010101" pitchFamily="66" charset="0"/>
              </a:rPr>
              <a:t>А, если это письменные источники;</a:t>
            </a:r>
          </a:p>
          <a:p>
            <a:pPr marL="627063" indent="-84138" algn="just">
              <a:buFont typeface="Wingdings" panose="05000000000000000000" pitchFamily="2" charset="2"/>
              <a:buChar char="v"/>
            </a:pPr>
            <a:r>
              <a:rPr lang="ru-RU" sz="1600" b="1" i="1" dirty="0">
                <a:latin typeface="Monotype Corsiva" panose="03010101010201010101" pitchFamily="66" charset="0"/>
              </a:rPr>
              <a:t>Б, если это устные источники;</a:t>
            </a:r>
          </a:p>
          <a:p>
            <a:pPr marL="627063" indent="-84138" algn="just">
              <a:buFont typeface="Wingdings" panose="05000000000000000000" pitchFamily="2" charset="2"/>
              <a:buChar char="v"/>
            </a:pPr>
            <a:r>
              <a:rPr lang="ru-RU" sz="1600" b="1" i="1" dirty="0">
                <a:latin typeface="Monotype Corsiva" panose="03010101010201010101" pitchFamily="66" charset="0"/>
              </a:rPr>
              <a:t>В, если это вещественные источники.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709000" y="1705173"/>
            <a:ext cx="1440000" cy="2710623"/>
            <a:chOff x="1808328" y="2050450"/>
            <a:chExt cx="1440000" cy="2710623"/>
          </a:xfrm>
        </p:grpSpPr>
        <p:pic>
          <p:nvPicPr>
            <p:cNvPr id="7" name="Рисунок 6" descr="Вырезка экрана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328" y="2050450"/>
              <a:ext cx="1440000" cy="23586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08328" y="4391741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709000" y="4551682"/>
            <a:ext cx="1440000" cy="2189511"/>
            <a:chOff x="2213501" y="2328695"/>
            <a:chExt cx="1440000" cy="2189511"/>
          </a:xfrm>
        </p:grpSpPr>
        <p:pic>
          <p:nvPicPr>
            <p:cNvPr id="10" name="Рисунок 9" descr="Вырезка экрана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501" y="2328695"/>
              <a:ext cx="1440000" cy="18310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3501" y="4148874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17809" y="2807120"/>
            <a:ext cx="1440000" cy="1608676"/>
            <a:chOff x="4459705" y="2971067"/>
            <a:chExt cx="1440000" cy="1608676"/>
          </a:xfrm>
        </p:grpSpPr>
        <p:pic>
          <p:nvPicPr>
            <p:cNvPr id="13" name="Рисунок 12" descr="Вырезка экрана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8466" r="93651">
                          <a14:foregroundMark x1="52205" y1="23245" x2="78483" y2="256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4" t="905" r="6600"/>
            <a:stretch/>
          </p:blipFill>
          <p:spPr>
            <a:xfrm>
              <a:off x="4459705" y="2971067"/>
              <a:ext cx="1440000" cy="12393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59705" y="4210411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0191" y="4948481"/>
            <a:ext cx="1440000" cy="1792712"/>
            <a:chOff x="298760" y="4892844"/>
            <a:chExt cx="1440000" cy="1792712"/>
          </a:xfrm>
        </p:grpSpPr>
        <p:pic>
          <p:nvPicPr>
            <p:cNvPr id="16" name="Рисунок 15" descr="Вырезка экрана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400" y1="87776" x2="77800" y2="83531"/>
                          <a14:foregroundMark x1="5200" y1="86418" x2="7000" y2="76401"/>
                          <a14:foregroundMark x1="9000" y1="78608" x2="65200" y2="81154"/>
                          <a14:foregroundMark x1="3200" y1="88115" x2="9000" y2="95246"/>
                          <a14:foregroundMark x1="12000" y1="95246" x2="51000" y2="97453"/>
                          <a14:foregroundMark x1="66000" y1="98132" x2="90800" y2="901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3"/>
            <a:stretch/>
          </p:blipFill>
          <p:spPr>
            <a:xfrm>
              <a:off x="298760" y="4892844"/>
              <a:ext cx="1440000" cy="142892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8760" y="6316224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00191" y="2635206"/>
            <a:ext cx="1440000" cy="1780590"/>
            <a:chOff x="2713174" y="5274428"/>
            <a:chExt cx="1440000" cy="1780590"/>
          </a:xfrm>
        </p:grpSpPr>
        <p:pic>
          <p:nvPicPr>
            <p:cNvPr id="19" name="Рисунок 18" descr="Вырезка экрана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387" y1="92872" x2="94810" y2="86151"/>
                          <a14:foregroundMark x1="34930" y1="13646" x2="51697" y2="8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174" y="5274428"/>
              <a:ext cx="1440000" cy="141125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13174" y="6685686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917809" y="4903442"/>
            <a:ext cx="1440000" cy="1837751"/>
            <a:chOff x="4716378" y="5043456"/>
            <a:chExt cx="1440000" cy="1837751"/>
          </a:xfrm>
        </p:grpSpPr>
        <p:pic>
          <p:nvPicPr>
            <p:cNvPr id="22" name="Рисунок 21" descr="Вырезка экрана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378" y="5043456"/>
              <a:ext cx="1440000" cy="14498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16378" y="6511875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0191" y="7332231"/>
            <a:ext cx="1440000" cy="1889274"/>
            <a:chOff x="298760" y="7340375"/>
            <a:chExt cx="1542465" cy="1889274"/>
          </a:xfrm>
        </p:grpSpPr>
        <p:pic>
          <p:nvPicPr>
            <p:cNvPr id="25" name="Рисунок 24" descr="Вырезка экрана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4122" y1="4915" x2="10573" y2="9831"/>
                          <a14:foregroundMark x1="57706" y1="84068" x2="70609" y2="86271"/>
                          <a14:foregroundMark x1="86559" y1="87458" x2="10932" y2="118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25" y="7340375"/>
              <a:ext cx="1440000" cy="15225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98760" y="8860317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709000" y="6833417"/>
            <a:ext cx="1440000" cy="2388088"/>
            <a:chOff x="2507569" y="6972543"/>
            <a:chExt cx="1440000" cy="2388088"/>
          </a:xfrm>
        </p:grpSpPr>
        <p:pic>
          <p:nvPicPr>
            <p:cNvPr id="28" name="Рисунок 27" descr="Вырезка экрана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25120" y1="3242" x2="39713" y2="6143"/>
                          <a14:foregroundMark x1="17464" y1="18430" x2="31100" y2="18430"/>
                          <a14:foregroundMark x1="9091" y1="78157" x2="14593" y2="56314"/>
                          <a14:foregroundMark x1="23445" y1="89078" x2="39713" y2="92321"/>
                          <a14:foregroundMark x1="80622" y1="94539" x2="93301" y2="92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569" y="6972543"/>
              <a:ext cx="1440000" cy="201875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507569" y="8991299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17809" y="7348230"/>
            <a:ext cx="1440000" cy="1873275"/>
            <a:chOff x="8721680" y="5792104"/>
            <a:chExt cx="1440000" cy="1873275"/>
          </a:xfrm>
        </p:grpSpPr>
        <p:pic>
          <p:nvPicPr>
            <p:cNvPr id="31" name="Рисунок 30" descr="Вырезка экрана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680" y="5792104"/>
              <a:ext cx="1440000" cy="150394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721680" y="7296047"/>
              <a:ext cx="1440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412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248</Words>
  <Application>Microsoft Macintosh PowerPoint</Application>
  <PresentationFormat>Лист A4 (210x297 мм)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Monotype Corsiva</vt:lpstr>
      <vt:lpstr>Segoe Print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Шупляк С.П.</cp:lastModifiedBy>
  <cp:revision>25</cp:revision>
  <dcterms:created xsi:type="dcterms:W3CDTF">2023-10-22T19:32:22Z</dcterms:created>
  <dcterms:modified xsi:type="dcterms:W3CDTF">2023-10-28T16:06:42Z</dcterms:modified>
</cp:coreProperties>
</file>