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>
      <p:cViewPr varScale="1">
        <p:scale>
          <a:sx n="73" d="100"/>
          <a:sy n="73" d="100"/>
        </p:scale>
        <p:origin x="3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8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4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2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7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7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2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8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E1E5-9F7A-4503-B674-08D16968E85E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20B8-86B7-4DBB-935F-68DBE2877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1126" y="248034"/>
            <a:ext cx="6095578" cy="1363344"/>
            <a:chOff x="7461" y="323851"/>
            <a:chExt cx="7824062" cy="1578609"/>
          </a:xfrm>
        </p:grpSpPr>
        <p:pic>
          <p:nvPicPr>
            <p:cNvPr id="3" name="Рисунок 2" descr="Вырезка экрана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64" b="71429" l="636" r="98517">
                          <a14:foregroundMark x1="10381" y1="28571" x2="87076" y2="26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857"/>
            <a:stretch/>
          </p:blipFill>
          <p:spPr>
            <a:xfrm>
              <a:off x="7461" y="323851"/>
              <a:ext cx="6350316" cy="861060"/>
            </a:xfrm>
            <a:prstGeom prst="rect">
              <a:avLst/>
            </a:prstGeom>
          </p:spPr>
        </p:pic>
        <p:pic>
          <p:nvPicPr>
            <p:cNvPr id="4" name="Рисунок 3" descr="Вырезка экрана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071" b="94643" l="0" r="100000">
                          <a14:foregroundMark x1="3390" y1="78571" x2="93644" y2="77679"/>
                          <a14:foregroundMark x1="90890" y1="58929" x2="91949" y2="589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19"/>
            <a:stretch/>
          </p:blipFill>
          <p:spPr>
            <a:xfrm>
              <a:off x="1481206" y="1113155"/>
              <a:ext cx="6350317" cy="789305"/>
            </a:xfrm>
            <a:prstGeom prst="rect">
              <a:avLst/>
            </a:prstGeom>
          </p:spPr>
        </p:pic>
      </p:grp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00800" y="1633855"/>
          <a:ext cx="4174216" cy="914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35446">
                  <a:extLst>
                    <a:ext uri="{9D8B030D-6E8A-4147-A177-3AD203B41FA5}">
                      <a16:colId xmlns:a16="http://schemas.microsoft.com/office/drawing/2014/main" val="811376505"/>
                    </a:ext>
                  </a:extLst>
                </a:gridCol>
                <a:gridCol w="3138770">
                  <a:extLst>
                    <a:ext uri="{9D8B030D-6E8A-4147-A177-3AD203B41FA5}">
                      <a16:colId xmlns:a16="http://schemas.microsoft.com/office/drawing/2014/main" val="1651240021"/>
                    </a:ext>
                  </a:extLst>
                </a:gridCol>
              </a:tblGrid>
              <a:tr h="18287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Segoe Print" panose="02000600000000000000" pitchFamily="2" charset="0"/>
                        </a:rPr>
                        <a:t>Имя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8755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Segoe Print" panose="02000600000000000000" pitchFamily="2" charset="0"/>
                        </a:rPr>
                        <a:t>Класс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872687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Segoe Print" panose="02000600000000000000" pitchFamily="2" charset="0"/>
                        </a:rPr>
                        <a:t>Число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ysClr val="windowText" lastClr="000000"/>
                        </a:solidFill>
                        <a:latin typeface="Segoe Print" panose="020006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8306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82" b="85862" l="76400" r="96900">
                        <a14:foregroundMark x1="89000" y1="72644" x2="90200" y2="73103"/>
                        <a14:foregroundMark x1="90400" y1="78046" x2="91600" y2="77241"/>
                        <a14:foregroundMark x1="93100" y1="75287" x2="93700" y2="75172"/>
                        <a14:foregroundMark x1="88600" y1="66782" x2="88600" y2="66782"/>
                      </a14:backgroundRemoval>
                    </a14:imgEffect>
                  </a14:imgLayer>
                </a14:imgProps>
              </a:ext>
            </a:extLst>
          </a:blip>
          <a:srcRect l="76367" t="69916" r="3294" b="13861"/>
          <a:stretch/>
        </p:blipFill>
        <p:spPr>
          <a:xfrm>
            <a:off x="4488343" y="-46368"/>
            <a:ext cx="3003617" cy="2084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793" b="84253" l="60700" r="68600">
                        <a14:foregroundMark x1="65700" y1="78966" x2="66000" y2="80690"/>
                        <a14:foregroundMark x1="67400" y1="78161" x2="67900" y2="78851"/>
                        <a14:foregroundMark x1="66900" y1="77586" x2="66300" y2="77356"/>
                        <a14:foregroundMark x1="67400" y1="78046" x2="68200" y2="76782"/>
                        <a14:foregroundMark x1="65500" y1="77586" x2="66100" y2="77471"/>
                        <a14:backgroundMark x1="63500" y1="76667" x2="64000" y2="77356"/>
                      </a14:backgroundRemoval>
                    </a14:imgEffect>
                  </a14:imgLayer>
                </a14:imgProps>
              </a:ext>
            </a:extLst>
          </a:blip>
          <a:srcRect l="59795" t="73379" r="30374" b="14859"/>
          <a:stretch/>
        </p:blipFill>
        <p:spPr>
          <a:xfrm rot="21227399">
            <a:off x="-9142" y="863557"/>
            <a:ext cx="1741748" cy="1812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337" y="3350916"/>
            <a:ext cx="332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1. Решите чайнворд.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7458" y="3804370"/>
          <a:ext cx="2726690" cy="215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69">
                  <a:extLst>
                    <a:ext uri="{9D8B030D-6E8A-4147-A177-3AD203B41FA5}">
                      <a16:colId xmlns:a16="http://schemas.microsoft.com/office/drawing/2014/main" val="1078610612"/>
                    </a:ext>
                  </a:extLst>
                </a:gridCol>
                <a:gridCol w="272669">
                  <a:extLst>
                    <a:ext uri="{9D8B030D-6E8A-4147-A177-3AD203B41FA5}">
                      <a16:colId xmlns:a16="http://schemas.microsoft.com/office/drawing/2014/main" val="3723878925"/>
                    </a:ext>
                  </a:extLst>
                </a:gridCol>
                <a:gridCol w="272669">
                  <a:extLst>
                    <a:ext uri="{9D8B030D-6E8A-4147-A177-3AD203B41FA5}">
                      <a16:colId xmlns:a16="http://schemas.microsoft.com/office/drawing/2014/main" val="921428002"/>
                    </a:ext>
                  </a:extLst>
                </a:gridCol>
                <a:gridCol w="272669">
                  <a:extLst>
                    <a:ext uri="{9D8B030D-6E8A-4147-A177-3AD203B41FA5}">
                      <a16:colId xmlns:a16="http://schemas.microsoft.com/office/drawing/2014/main" val="3965917298"/>
                    </a:ext>
                  </a:extLst>
                </a:gridCol>
                <a:gridCol w="272669">
                  <a:extLst>
                    <a:ext uri="{9D8B030D-6E8A-4147-A177-3AD203B41FA5}">
                      <a16:colId xmlns:a16="http://schemas.microsoft.com/office/drawing/2014/main" val="516318562"/>
                    </a:ext>
                  </a:extLst>
                </a:gridCol>
                <a:gridCol w="272669">
                  <a:extLst>
                    <a:ext uri="{9D8B030D-6E8A-4147-A177-3AD203B41FA5}">
                      <a16:colId xmlns:a16="http://schemas.microsoft.com/office/drawing/2014/main" val="362855364"/>
                    </a:ext>
                  </a:extLst>
                </a:gridCol>
                <a:gridCol w="272669">
                  <a:extLst>
                    <a:ext uri="{9D8B030D-6E8A-4147-A177-3AD203B41FA5}">
                      <a16:colId xmlns:a16="http://schemas.microsoft.com/office/drawing/2014/main" val="2416815288"/>
                    </a:ext>
                  </a:extLst>
                </a:gridCol>
                <a:gridCol w="272669">
                  <a:extLst>
                    <a:ext uri="{9D8B030D-6E8A-4147-A177-3AD203B41FA5}">
                      <a16:colId xmlns:a16="http://schemas.microsoft.com/office/drawing/2014/main" val="1419530445"/>
                    </a:ext>
                  </a:extLst>
                </a:gridCol>
                <a:gridCol w="272669">
                  <a:extLst>
                    <a:ext uri="{9D8B030D-6E8A-4147-A177-3AD203B41FA5}">
                      <a16:colId xmlns:a16="http://schemas.microsoft.com/office/drawing/2014/main" val="842051157"/>
                    </a:ext>
                  </a:extLst>
                </a:gridCol>
                <a:gridCol w="272669">
                  <a:extLst>
                    <a:ext uri="{9D8B030D-6E8A-4147-A177-3AD203B41FA5}">
                      <a16:colId xmlns:a16="http://schemas.microsoft.com/office/drawing/2014/main" val="4090637755"/>
                    </a:ext>
                  </a:extLst>
                </a:gridCol>
              </a:tblGrid>
              <a:tr h="30857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55865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10685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39261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8194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15717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1907"/>
                  </a:ext>
                </a:extLst>
              </a:tr>
              <a:tr h="308571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6783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1300" y="6781800"/>
            <a:ext cx="409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2. Исправьте исторические ошибки.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787" y="7293035"/>
            <a:ext cx="6741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200" dirty="0">
                <a:latin typeface="Bookman Old Style" panose="02050604050505020204" pitchFamily="18" charset="0"/>
              </a:rPr>
              <a:t>Людей, производивших различные изделия вручную называют мастерами.</a:t>
            </a:r>
          </a:p>
          <a:p>
            <a:pPr marL="228600" indent="-228600">
              <a:buFontTx/>
              <a:buAutoNum type="arabicPeriod"/>
            </a:pPr>
            <a:r>
              <a:rPr lang="ru-RU" sz="1200" dirty="0">
                <a:latin typeface="Bookman Old Style" panose="02050604050505020204" pitchFamily="18" charset="0"/>
              </a:rPr>
              <a:t>Важнейшим событием в истории человечества было открытие гончарного круга.</a:t>
            </a:r>
          </a:p>
          <a:p>
            <a:pPr marL="228600" indent="-228600">
              <a:buFontTx/>
              <a:buAutoNum type="arabicPeriod"/>
            </a:pPr>
            <a:r>
              <a:rPr lang="ru-RU" sz="1200" dirty="0">
                <a:latin typeface="Bookman Old Style" panose="02050604050505020204" pitchFamily="18" charset="0"/>
              </a:rPr>
              <a:t>Для изготовление посуды был изобретен гончарный стол.</a:t>
            </a:r>
          </a:p>
          <a:p>
            <a:pPr marL="228600" indent="-228600">
              <a:buFontTx/>
              <a:buAutoNum type="arabicPeriod"/>
            </a:pPr>
            <a:r>
              <a:rPr lang="ru-RU" sz="1200" dirty="0">
                <a:latin typeface="Bookman Old Style" panose="02050604050505020204" pitchFamily="18" charset="0"/>
              </a:rPr>
              <a:t>В качестве денег первоначально использовались украшения и монеты.</a:t>
            </a:r>
          </a:p>
          <a:p>
            <a:pPr marL="228600" indent="-228600">
              <a:buFontTx/>
              <a:buAutoNum type="arabicPeriod"/>
            </a:pPr>
            <a:r>
              <a:rPr lang="ru-RU" sz="1200" dirty="0">
                <a:latin typeface="Bookman Old Style" panose="02050604050505020204" pitchFamily="18" charset="0"/>
              </a:rPr>
              <a:t>Совершенствование орудий труда привело к упадку земледелия, животноводства и ремесла.</a:t>
            </a:r>
          </a:p>
          <a:p>
            <a:pPr marL="228600" indent="-228600">
              <a:buFontTx/>
              <a:buAutoNum type="arabicPeriod"/>
            </a:pPr>
            <a:r>
              <a:rPr lang="ru-RU" sz="1200" dirty="0">
                <a:latin typeface="Bookman Old Style" panose="02050604050505020204" pitchFamily="18" charset="0"/>
              </a:rPr>
              <a:t>Мастера начали украшать свои изделия камушками и металлами.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1619369" y="2548255"/>
            <a:ext cx="10800000" cy="8145146"/>
            <a:chOff x="-1619369" y="2548255"/>
            <a:chExt cx="10800000" cy="8145146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1619369" y="2548255"/>
              <a:ext cx="10800000" cy="828000"/>
              <a:chOff x="-1619369" y="-34925"/>
              <a:chExt cx="10800000" cy="828000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092706" y="-34925"/>
                <a:ext cx="4935100" cy="828000"/>
              </a:xfrm>
              <a:prstGeom prst="rect">
                <a:avLst/>
              </a:prstGeom>
            </p:spPr>
          </p:pic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-1619369" y="-34925"/>
                <a:ext cx="1080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4983" y="-34925"/>
                <a:ext cx="4935100" cy="828000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Вырезка экрана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"/>
            <a:stretch/>
          </p:blipFill>
          <p:spPr>
            <a:xfrm>
              <a:off x="4237047" y="9508490"/>
              <a:ext cx="3098139" cy="1184911"/>
            </a:xfrm>
            <a:prstGeom prst="rect">
              <a:avLst/>
            </a:prstGeom>
          </p:spPr>
        </p:pic>
        <p:pic>
          <p:nvPicPr>
            <p:cNvPr id="15" name="Рисунок 14" descr="Вырезка экрана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"/>
            <a:stretch/>
          </p:blipFill>
          <p:spPr>
            <a:xfrm flipH="1">
              <a:off x="226076" y="9508488"/>
              <a:ext cx="3098140" cy="1184911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844148" y="3745547"/>
            <a:ext cx="47171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Чем отличается свинец и олово от меди? </a:t>
            </a:r>
          </a:p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Один из первых металлов, который человек научился обрабатывать. </a:t>
            </a:r>
          </a:p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Обработка чего началась в 9 тыс. лет назад в Передней Азии? </a:t>
            </a:r>
          </a:p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В каком виде медь встречается в природе? </a:t>
            </a:r>
          </a:p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Где можно было расплавить медь? </a:t>
            </a:r>
          </a:p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В каком виде в природе встречается золото и серебро? </a:t>
            </a:r>
          </a:p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Какой металл получался в результате сплава меди и олова?</a:t>
            </a:r>
          </a:p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Что изготавливали из серебра и золота? </a:t>
            </a:r>
          </a:p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Обработка какого металла началась в конце 2 – начале 1 тыс. до н.э.</a:t>
            </a:r>
          </a:p>
          <a:p>
            <a:pPr marL="228600" indent="-228600">
              <a:buFontTx/>
              <a:buAutoNum type="arabicPeriod"/>
            </a:pPr>
            <a:r>
              <a:rPr lang="ru-RU" sz="1100" dirty="0">
                <a:latin typeface="Bookman Old Style" panose="02050604050505020204" pitchFamily="18" charset="0"/>
              </a:rPr>
              <a:t>Какой век начался с использованием бронзовых орудий труда? </a:t>
            </a:r>
          </a:p>
        </p:txBody>
      </p:sp>
    </p:spTree>
    <p:extLst>
      <p:ext uri="{BB962C8B-B14F-4D97-AF65-F5344CB8AC3E}">
        <p14:creationId xmlns:p14="http://schemas.microsoft.com/office/powerpoint/2010/main" val="242939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049" y="1308455"/>
            <a:ext cx="5846067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7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3. Прочитайте правильно ключевые слова, в которых случайно перепутались буквы и вставьте их в текст: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-1256844" y="71912"/>
            <a:ext cx="9795507" cy="9371688"/>
            <a:chOff x="-1619369" y="-34925"/>
            <a:chExt cx="10800000" cy="1033272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7564" y="9112882"/>
              <a:ext cx="7109110" cy="1184913"/>
              <a:chOff x="-742648" y="8903196"/>
              <a:chExt cx="8209632" cy="1342111"/>
            </a:xfrm>
          </p:grpSpPr>
          <p:pic>
            <p:nvPicPr>
              <p:cNvPr id="8" name="Рисунок 7" descr="Вырезка экрана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8"/>
              <a:stretch/>
            </p:blipFill>
            <p:spPr>
              <a:xfrm>
                <a:off x="3889239" y="8903198"/>
                <a:ext cx="3577745" cy="1342109"/>
              </a:xfrm>
              <a:prstGeom prst="rect">
                <a:avLst/>
              </a:prstGeom>
            </p:spPr>
          </p:pic>
          <p:pic>
            <p:nvPicPr>
              <p:cNvPr id="9" name="Рисунок 8" descr="Вырезка экрана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8"/>
              <a:stretch/>
            </p:blipFill>
            <p:spPr>
              <a:xfrm flipH="1">
                <a:off x="-742648" y="8903196"/>
                <a:ext cx="3577746" cy="1342109"/>
              </a:xfrm>
              <a:prstGeom prst="rect">
                <a:avLst/>
              </a:prstGeom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-1619369" y="-34925"/>
              <a:ext cx="10800000" cy="828000"/>
              <a:chOff x="-1619369" y="-34925"/>
              <a:chExt cx="10800000" cy="828000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92706" y="-34925"/>
                <a:ext cx="4935100" cy="828000"/>
              </a:xfrm>
              <a:prstGeom prst="rect">
                <a:avLst/>
              </a:prstGeom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-1619369" y="-34925"/>
                <a:ext cx="1080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4983" y="-34925"/>
                <a:ext cx="4935100" cy="828000"/>
              </a:xfrm>
              <a:prstGeom prst="rect">
                <a:avLst/>
              </a:prstGeom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205050" y="4627595"/>
            <a:ext cx="5511597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7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4. Перечисленные ниже признаки соедините стрелками:</a:t>
            </a:r>
          </a:p>
          <a:p>
            <a:pPr indent="414680"/>
            <a:r>
              <a:rPr lang="ru-RU" sz="127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буквой А, если они связаны с родовой общиной;</a:t>
            </a:r>
          </a:p>
          <a:p>
            <a:pPr indent="414680"/>
            <a:r>
              <a:rPr lang="ru-RU" sz="127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буквой Б, если они связаны с соседской общиной.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18688" y="5799056"/>
            <a:ext cx="6589318" cy="2146121"/>
            <a:chOff x="241113" y="6903973"/>
            <a:chExt cx="7265028" cy="2366197"/>
          </a:xfrm>
        </p:grpSpPr>
        <p:sp>
          <p:nvSpPr>
            <p:cNvPr id="20" name="Овал 19"/>
            <p:cNvSpPr/>
            <p:nvPr/>
          </p:nvSpPr>
          <p:spPr>
            <a:xfrm>
              <a:off x="3324216" y="7272558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177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А</a:t>
              </a: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487515" y="8402282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177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Б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68566" y="6995559"/>
              <a:ext cx="2698505" cy="28638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88" dirty="0">
                  <a:latin typeface="Bookman Old Style" panose="02050604050505020204" pitchFamily="18" charset="0"/>
                </a:rPr>
                <a:t>Только кровные родственники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1113" y="7457031"/>
              <a:ext cx="2319683" cy="28638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88" dirty="0">
                  <a:latin typeface="Bookman Old Style" panose="02050604050505020204" pitchFamily="18" charset="0"/>
                </a:rPr>
                <a:t>Общие леса и пастбища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5893" y="8745934"/>
              <a:ext cx="2698505" cy="47097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88" dirty="0">
                  <a:latin typeface="Bookman Old Style" panose="02050604050505020204" pitchFamily="18" charset="0"/>
                </a:rPr>
                <a:t>уравнительное распределение продуктов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36863" y="8983783"/>
              <a:ext cx="2698505" cy="28638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88" dirty="0">
                  <a:latin typeface="Bookman Old Style" panose="02050604050505020204" pitchFamily="18" charset="0"/>
                </a:rPr>
                <a:t>Общие пахотные земли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9843" y="6903973"/>
              <a:ext cx="2698505" cy="28638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88" dirty="0">
                  <a:latin typeface="Bookman Old Style" panose="02050604050505020204" pitchFamily="18" charset="0"/>
                </a:rPr>
                <a:t>Живут отдельными семьями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7636" y="7457031"/>
              <a:ext cx="2698505" cy="47097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88" dirty="0">
                  <a:latin typeface="Bookman Old Style" panose="02050604050505020204" pitchFamily="18" charset="0"/>
                </a:rPr>
                <a:t>Посемейное распределение продуктов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36681" y="8220407"/>
              <a:ext cx="2698505" cy="47097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88" dirty="0">
                  <a:latin typeface="Bookman Old Style" panose="02050604050505020204" pitchFamily="18" charset="0"/>
                </a:rPr>
                <a:t>Хозяйства ведут отдельные семьи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9844" y="8009149"/>
              <a:ext cx="2698505" cy="47097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88" dirty="0">
                  <a:latin typeface="Bookman Old Style" panose="02050604050505020204" pitchFamily="18" charset="0"/>
                </a:rPr>
                <a:t>Орудия труда принадлежит отдельной семье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7070" y="2024348"/>
            <a:ext cx="6114059" cy="2101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88" dirty="0" err="1">
                <a:latin typeface="Bookman Old Style" panose="02050604050505020204" pitchFamily="18" charset="0"/>
              </a:rPr>
              <a:t>онаинмНчеокк</a:t>
            </a:r>
            <a:r>
              <a:rPr lang="ru-RU" sz="1088" dirty="0">
                <a:latin typeface="Bookman Old Style" panose="02050604050505020204" pitchFamily="18" charset="0"/>
              </a:rPr>
              <a:t>; </a:t>
            </a:r>
            <a:r>
              <a:rPr lang="ru-RU" sz="1088" dirty="0" err="1">
                <a:latin typeface="Bookman Old Style" panose="02050604050505020204" pitchFamily="18" charset="0"/>
              </a:rPr>
              <a:t>ленеиаРимекмс</a:t>
            </a:r>
            <a:r>
              <a:rPr lang="ru-RU" sz="1088" dirty="0">
                <a:latin typeface="Bookman Old Style" panose="02050604050505020204" pitchFamily="18" charset="0"/>
              </a:rPr>
              <a:t>; </a:t>
            </a:r>
            <a:r>
              <a:rPr lang="ru-RU" sz="1088" dirty="0" err="1">
                <a:latin typeface="Bookman Old Style" panose="02050604050505020204" pitchFamily="18" charset="0"/>
              </a:rPr>
              <a:t>оелрТогай</a:t>
            </a:r>
            <a:r>
              <a:rPr lang="ru-RU" sz="1088" dirty="0">
                <a:latin typeface="Bookman Old Style" panose="02050604050505020204" pitchFamily="18" charset="0"/>
              </a:rPr>
              <a:t>; </a:t>
            </a:r>
            <a:r>
              <a:rPr lang="ru-RU" sz="1088" dirty="0" err="1">
                <a:latin typeface="Bookman Old Style" panose="02050604050505020204" pitchFamily="18" charset="0"/>
              </a:rPr>
              <a:t>Гиыянелн</a:t>
            </a:r>
            <a:r>
              <a:rPr lang="ru-RU" sz="1088" dirty="0">
                <a:latin typeface="Bookman Old Style" panose="02050604050505020204" pitchFamily="18" charset="0"/>
              </a:rPr>
              <a:t>; </a:t>
            </a:r>
            <a:r>
              <a:rPr lang="ru-RU" sz="1088" dirty="0" err="1">
                <a:latin typeface="Bookman Old Style" panose="02050604050505020204" pitchFamily="18" charset="0"/>
              </a:rPr>
              <a:t>Гйчнныроа</a:t>
            </a:r>
            <a:r>
              <a:rPr lang="ru-RU" sz="1088" dirty="0">
                <a:latin typeface="Bookman Old Style" panose="02050604050505020204" pitchFamily="18" charset="0"/>
              </a:rPr>
              <a:t> </a:t>
            </a:r>
            <a:r>
              <a:rPr lang="ru-RU" sz="1088" dirty="0" err="1">
                <a:latin typeface="Bookman Old Style" panose="02050604050505020204" pitchFamily="18" charset="0"/>
              </a:rPr>
              <a:t>ркгу</a:t>
            </a:r>
            <a:r>
              <a:rPr lang="ru-RU" sz="1088" dirty="0">
                <a:latin typeface="Bookman Old Style" panose="02050604050505020204" pitchFamily="18" charset="0"/>
              </a:rPr>
              <a:t>; </a:t>
            </a:r>
            <a:r>
              <a:rPr lang="ru-RU" sz="1088" dirty="0" err="1">
                <a:latin typeface="Bookman Old Style" panose="02050604050505020204" pitchFamily="18" charset="0"/>
              </a:rPr>
              <a:t>еДгне</a:t>
            </a:r>
            <a:r>
              <a:rPr lang="ru-RU" sz="1088" dirty="0">
                <a:latin typeface="Bookman Old Style" panose="02050604050505020204" pitchFamily="18" charset="0"/>
              </a:rPr>
              <a:t>.</a:t>
            </a:r>
          </a:p>
          <a:p>
            <a:endParaRPr lang="ru-RU" sz="1088" dirty="0">
              <a:latin typeface="Bookman Old Style" panose="02050604050505020204" pitchFamily="18" charset="0"/>
            </a:endParaRPr>
          </a:p>
          <a:p>
            <a:r>
              <a:rPr lang="ru-RU" sz="1088" dirty="0">
                <a:latin typeface="Bookman Old Style" panose="02050604050505020204" pitchFamily="18" charset="0"/>
              </a:rPr>
              <a:t>1. Для изготовления посуды был изобретен</a:t>
            </a:r>
            <a:r>
              <a:rPr lang="ru-RU" sz="1088" u="sng" dirty="0">
                <a:latin typeface="Bookman Old Style" panose="02050604050505020204" pitchFamily="18" charset="0"/>
              </a:rPr>
              <a:t>		</a:t>
            </a:r>
            <a:r>
              <a:rPr lang="ru-RU" sz="1088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088" dirty="0">
                <a:latin typeface="Bookman Old Style" panose="02050604050505020204" pitchFamily="18" charset="0"/>
              </a:rPr>
              <a:t>2. Людей, производивших различные изделия вручную, называют</a:t>
            </a:r>
            <a:r>
              <a:rPr lang="ru-RU" sz="1088" u="sng" dirty="0">
                <a:latin typeface="Bookman Old Style" panose="02050604050505020204" pitchFamily="18" charset="0"/>
              </a:rPr>
              <a:t>		</a:t>
            </a:r>
            <a:r>
              <a:rPr lang="ru-RU" sz="1088" dirty="0">
                <a:latin typeface="Bookman Old Style" panose="02050604050505020204" pitchFamily="18" charset="0"/>
              </a:rPr>
              <a:t>.</a:t>
            </a:r>
            <a:endParaRPr lang="ru-RU" sz="1088" u="sng" dirty="0">
              <a:latin typeface="Bookman Old Style" panose="02050604050505020204" pitchFamily="18" charset="0"/>
            </a:endParaRPr>
          </a:p>
          <a:p>
            <a:r>
              <a:rPr lang="ru-RU" sz="1088" dirty="0">
                <a:latin typeface="Bookman Old Style" panose="02050604050505020204" pitchFamily="18" charset="0"/>
              </a:rPr>
              <a:t>3. </a:t>
            </a:r>
            <a:r>
              <a:rPr lang="ru-RU" sz="1088" u="sng" dirty="0">
                <a:latin typeface="Bookman Old Style" panose="02050604050505020204" pitchFamily="18" charset="0"/>
              </a:rPr>
              <a:t>		 </a:t>
            </a:r>
            <a:r>
              <a:rPr lang="ru-RU" sz="1088" dirty="0">
                <a:latin typeface="Bookman Old Style" panose="02050604050505020204" pitchFamily="18" charset="0"/>
              </a:rPr>
              <a:t> горшки дали возможность лучше сохранять продукты земледелия и животноводства.</a:t>
            </a:r>
          </a:p>
          <a:p>
            <a:r>
              <a:rPr lang="ru-RU" sz="1088" dirty="0">
                <a:latin typeface="Bookman Old Style" panose="02050604050505020204" pitchFamily="18" charset="0"/>
              </a:rPr>
              <a:t>4. Обмен продуктами за определенную цену называют</a:t>
            </a:r>
            <a:r>
              <a:rPr lang="ru-RU" sz="1088" u="sng" dirty="0">
                <a:latin typeface="Bookman Old Style" panose="02050604050505020204" pitchFamily="18" charset="0"/>
              </a:rPr>
              <a:t>		</a:t>
            </a:r>
            <a:r>
              <a:rPr lang="ru-RU" sz="1088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088" dirty="0">
                <a:latin typeface="Bookman Old Style" panose="02050604050505020204" pitchFamily="18" charset="0"/>
              </a:rPr>
              <a:t>5. В качестве</a:t>
            </a:r>
            <a:r>
              <a:rPr lang="ru-RU" sz="1088" u="sng" dirty="0">
                <a:latin typeface="Bookman Old Style" panose="02050604050505020204" pitchFamily="18" charset="0"/>
              </a:rPr>
              <a:t>		</a:t>
            </a:r>
            <a:r>
              <a:rPr lang="ru-RU" sz="1088" dirty="0">
                <a:latin typeface="Bookman Old Style" panose="02050604050505020204" pitchFamily="18" charset="0"/>
              </a:rPr>
              <a:t> первоначально использовались шкуры животных, злаки и </a:t>
            </a:r>
            <a:r>
              <a:rPr lang="ru-RU" sz="1088" dirty="0" err="1">
                <a:latin typeface="Bookman Old Style" panose="02050604050505020204" pitchFamily="18" charset="0"/>
              </a:rPr>
              <a:t>тд</a:t>
            </a:r>
            <a:r>
              <a:rPr lang="ru-RU" sz="1088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088" dirty="0">
                <a:latin typeface="Bookman Old Style" panose="02050604050505020204" pitchFamily="18" charset="0"/>
              </a:rPr>
              <a:t>6. Использование мотыги с металлическим</a:t>
            </a:r>
            <a:r>
              <a:rPr lang="ru-RU" sz="1088" u="sng" dirty="0">
                <a:latin typeface="Bookman Old Style" panose="02050604050505020204" pitchFamily="18" charset="0"/>
              </a:rPr>
              <a:t>		</a:t>
            </a:r>
            <a:r>
              <a:rPr lang="ru-RU" sz="1088" dirty="0">
                <a:latin typeface="Bookman Old Style" panose="02050604050505020204" pitchFamily="18" charset="0"/>
              </a:rPr>
              <a:t>позволило человеку увеличить урожай на полях.</a:t>
            </a:r>
          </a:p>
        </p:txBody>
      </p:sp>
    </p:spTree>
    <p:extLst>
      <p:ext uri="{BB962C8B-B14F-4D97-AF65-F5344CB8AC3E}">
        <p14:creationId xmlns:p14="http://schemas.microsoft.com/office/powerpoint/2010/main" val="776033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349</Words>
  <Application>Microsoft Macintosh PowerPoint</Application>
  <PresentationFormat>Лист A4 (210x297 мм)</PresentationFormat>
  <Paragraphs>52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Шупляк С.П.</cp:lastModifiedBy>
  <cp:revision>7</cp:revision>
  <dcterms:created xsi:type="dcterms:W3CDTF">2023-10-22T11:24:15Z</dcterms:created>
  <dcterms:modified xsi:type="dcterms:W3CDTF">2023-11-03T20:15:23Z</dcterms:modified>
</cp:coreProperties>
</file>