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73" r:id="rId3"/>
    <p:sldId id="274" r:id="rId4"/>
    <p:sldId id="278" r:id="rId5"/>
    <p:sldId id="275" r:id="rId6"/>
    <p:sldId id="272" r:id="rId7"/>
    <p:sldId id="276" r:id="rId8"/>
    <p:sldId id="277" r:id="rId9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160"/>
    <a:srgbClr val="FFEFD1"/>
    <a:srgbClr val="FFDC9A"/>
    <a:srgbClr val="FEC51E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23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A5454-3D21-4ECE-8A6D-837789321BA2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F0D69-3FF9-4624-9DA1-803A6F7A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676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8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825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7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162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189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67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381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738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551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08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98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74000">
              <a:schemeClr val="bg2">
                <a:lumMod val="75000"/>
              </a:schemeClr>
            </a:gs>
            <a:gs pos="83000">
              <a:schemeClr val="bg2">
                <a:lumMod val="75000"/>
              </a:schemeClr>
            </a:gs>
            <a:gs pos="100000">
              <a:schemeClr val="bg2">
                <a:lumMod val="9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7B3C8-11DC-4D6B-AF6A-D3750EE5A349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26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microsoft.com/office/2007/relationships/hdphoto" Target="../media/hdphoto10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microsoft.com/office/2007/relationships/hdphoto" Target="../media/hdphoto1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010340" y="369516"/>
            <a:ext cx="2437200" cy="869733"/>
            <a:chOff x="4230036" y="213280"/>
            <a:chExt cx="2437200" cy="869733"/>
          </a:xfrm>
        </p:grpSpPr>
        <p:sp>
          <p:nvSpPr>
            <p:cNvPr id="57" name="TextBox 3"/>
            <p:cNvSpPr txBox="1"/>
            <p:nvPr/>
          </p:nvSpPr>
          <p:spPr>
            <a:xfrm>
              <a:off x="4230036" y="213280"/>
              <a:ext cx="2437200" cy="245901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998" dirty="0"/>
                <a:t>Имя</a:t>
              </a:r>
            </a:p>
          </p:txBody>
        </p:sp>
        <p:sp>
          <p:nvSpPr>
            <p:cNvPr id="58" name="TextBox 6"/>
            <p:cNvSpPr txBox="1"/>
            <p:nvPr/>
          </p:nvSpPr>
          <p:spPr>
            <a:xfrm>
              <a:off x="4230036" y="525196"/>
              <a:ext cx="2436323" cy="245901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998" dirty="0" smtClean="0"/>
                <a:t>Класс</a:t>
              </a:r>
              <a:endParaRPr lang="ru-RU" sz="998" dirty="0"/>
            </a:p>
          </p:txBody>
        </p:sp>
        <p:sp>
          <p:nvSpPr>
            <p:cNvPr id="59" name="TextBox 6"/>
            <p:cNvSpPr txBox="1"/>
            <p:nvPr/>
          </p:nvSpPr>
          <p:spPr>
            <a:xfrm>
              <a:off x="4230036" y="837112"/>
              <a:ext cx="2436323" cy="245901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998" dirty="0" smtClean="0"/>
                <a:t>Число</a:t>
              </a:r>
              <a:endParaRPr lang="ru-RU" sz="998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-115035" y="210794"/>
            <a:ext cx="4125375" cy="1158260"/>
            <a:chOff x="242909" y="545154"/>
            <a:chExt cx="4125375" cy="1158260"/>
          </a:xfrm>
        </p:grpSpPr>
        <p:sp>
          <p:nvSpPr>
            <p:cNvPr id="60" name="Заголовок 1"/>
            <p:cNvSpPr txBox="1">
              <a:spLocks/>
            </p:cNvSpPr>
            <p:nvPr/>
          </p:nvSpPr>
          <p:spPr>
            <a:xfrm>
              <a:off x="242909" y="545154"/>
              <a:ext cx="4125375" cy="59990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normAutofit/>
            </a:bodyPr>
            <a:lstStyle>
              <a:lvl1pPr algn="l" defTabSz="5143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7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sz="3270" b="1" dirty="0" smtClean="0">
                  <a:effectLst>
                    <a:outerShdw blurRad="50800" dist="127000" dir="2700000" algn="tl" rotWithShape="0">
                      <a:prstClr val="black">
                        <a:alpha val="40000"/>
                      </a:prstClr>
                    </a:outerShdw>
                  </a:effectLst>
                  <a:latin typeface="Bookman Old Style" panose="02050604050505020204" pitchFamily="18" charset="0"/>
                  <a:cs typeface="Times New Roman" panose="02020603050405020304" pitchFamily="18" charset="0"/>
                </a:rPr>
                <a:t>ГОСУДАРСТВО</a:t>
              </a:r>
              <a:endParaRPr lang="ru-RU" sz="3270" b="1" dirty="0"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038034" y="1107866"/>
              <a:ext cx="2921157" cy="5955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270" b="1" dirty="0" smtClean="0">
                  <a:ln w="0"/>
                  <a:effectLst>
                    <a:outerShdw blurRad="50800" dist="127000" dir="2700000" algn="tl" rotWithShape="0">
                      <a:prstClr val="black">
                        <a:alpha val="40000"/>
                      </a:prstClr>
                    </a:outerShdw>
                  </a:effectLst>
                  <a:latin typeface="Bookman Old Style" panose="02050604050505020204" pitchFamily="18" charset="0"/>
                  <a:cs typeface="Times New Roman" panose="02020603050405020304" pitchFamily="18" charset="0"/>
                </a:rPr>
                <a:t>ФАРАОНОВ</a:t>
              </a: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328505" y="1792697"/>
            <a:ext cx="5475160" cy="2603488"/>
            <a:chOff x="571664" y="1392471"/>
            <a:chExt cx="5475160" cy="2603488"/>
          </a:xfrm>
        </p:grpSpPr>
        <p:pic>
          <p:nvPicPr>
            <p:cNvPr id="64" name="Рисунок 6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3" r="63508" b="18026"/>
            <a:stretch/>
          </p:blipFill>
          <p:spPr>
            <a:xfrm>
              <a:off x="4787256" y="2181816"/>
              <a:ext cx="1259568" cy="1800000"/>
            </a:xfrm>
            <a:prstGeom prst="rect">
              <a:avLst/>
            </a:prstGeom>
          </p:spPr>
        </p:pic>
        <p:sp>
          <p:nvSpPr>
            <p:cNvPr id="65" name="TextBox 64"/>
            <p:cNvSpPr txBox="1"/>
            <p:nvPr/>
          </p:nvSpPr>
          <p:spPr>
            <a:xfrm>
              <a:off x="587859" y="1392471"/>
              <a:ext cx="5293359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b="1" i="1" u="sng" dirty="0" smtClean="0"/>
                <a:t>1. Разукрасьте короны фараонов:</a:t>
              </a:r>
              <a:endParaRPr lang="ru-RU" b="1" i="1" u="sng" dirty="0"/>
            </a:p>
          </p:txBody>
        </p:sp>
        <p:pic>
          <p:nvPicPr>
            <p:cNvPr id="66" name="Рисунок 6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56" r="35278"/>
            <a:stretch/>
          </p:blipFill>
          <p:spPr>
            <a:xfrm>
              <a:off x="2432920" y="2195959"/>
              <a:ext cx="1035388" cy="1800000"/>
            </a:xfrm>
            <a:prstGeom prst="rect">
              <a:avLst/>
            </a:prstGeom>
          </p:spPr>
        </p:pic>
        <p:pic>
          <p:nvPicPr>
            <p:cNvPr id="67" name="Рисунок 6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167"/>
            <a:stretch/>
          </p:blipFill>
          <p:spPr>
            <a:xfrm>
              <a:off x="571664" y="2181816"/>
              <a:ext cx="1008142" cy="1800000"/>
            </a:xfrm>
            <a:prstGeom prst="rect">
              <a:avLst/>
            </a:prstGeom>
          </p:spPr>
        </p:pic>
        <p:sp>
          <p:nvSpPr>
            <p:cNvPr id="68" name="Плюс 67"/>
            <p:cNvSpPr/>
            <p:nvPr/>
          </p:nvSpPr>
          <p:spPr>
            <a:xfrm>
              <a:off x="1579806" y="2721816"/>
              <a:ext cx="719103" cy="720000"/>
            </a:xfrm>
            <a:prstGeom prst="mathPlus">
              <a:avLst/>
            </a:prstGeom>
            <a:solidFill>
              <a:schemeClr val="bg1"/>
            </a:solidFill>
            <a:ln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Равно 68"/>
            <p:cNvSpPr/>
            <p:nvPr/>
          </p:nvSpPr>
          <p:spPr>
            <a:xfrm>
              <a:off x="3694368" y="2841526"/>
              <a:ext cx="815702" cy="600289"/>
            </a:xfrm>
            <a:prstGeom prst="mathEqual">
              <a:avLst/>
            </a:prstGeom>
            <a:solidFill>
              <a:schemeClr val="bg1"/>
            </a:solidFill>
            <a:ln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310252" y="5574187"/>
            <a:ext cx="529335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u="sng" dirty="0"/>
              <a:t>2</a:t>
            </a:r>
            <a:r>
              <a:rPr lang="ru-RU" b="1" i="1" u="sng" dirty="0" smtClean="0"/>
              <a:t>. Дайте ответы на вопросы:</a:t>
            </a:r>
            <a:endParaRPr lang="ru-RU" b="1" i="1" u="sng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80" b="90173" l="23273" r="91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43" t="6271" r="8418" b="10548"/>
          <a:stretch/>
        </p:blipFill>
        <p:spPr>
          <a:xfrm flipH="1">
            <a:off x="4971047" y="727726"/>
            <a:ext cx="2152209" cy="165768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38917" y="6253842"/>
            <a:ext cx="2012369" cy="2299230"/>
            <a:chOff x="43381" y="6035477"/>
            <a:chExt cx="2146380" cy="1628895"/>
          </a:xfr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TextBox 25"/>
            <p:cNvSpPr txBox="1"/>
            <p:nvPr/>
          </p:nvSpPr>
          <p:spPr>
            <a:xfrm>
              <a:off x="43381" y="6035477"/>
              <a:ext cx="2146380" cy="675939"/>
            </a:xfrm>
            <a:prstGeom prst="rect">
              <a:avLst/>
            </a:prstGeom>
            <a:solidFill>
              <a:srgbClr val="FFDC9A"/>
            </a:solidFill>
            <a:ln>
              <a:solidFill>
                <a:srgbClr val="FFD160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 algn="ctr">
                <a:buAutoNum type="arabicPeriod"/>
              </a:pPr>
              <a:r>
                <a:rPr lang="ru-RU" sz="1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Какой </a:t>
              </a:r>
              <a:r>
                <a:rPr lang="ru-RU" sz="1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город стал столицей единого </a:t>
              </a:r>
              <a:r>
                <a:rPr lang="ru-RU" sz="1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Египта</a:t>
              </a:r>
            </a:p>
            <a:p>
              <a:pPr marL="342900" indent="-342900" algn="ctr">
                <a:buAutoNum type="arabicPeriod"/>
              </a:pPr>
              <a:endPara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43381" y="6554904"/>
              <a:ext cx="2146380" cy="1109468"/>
            </a:xfrm>
            <a:prstGeom prst="rect">
              <a:avLst/>
            </a:prstGeom>
            <a:solidFill>
              <a:srgbClr val="FFEFD1"/>
            </a:solidFill>
            <a:ln>
              <a:solidFill>
                <a:srgbClr val="FFD1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2301776" y="6253840"/>
            <a:ext cx="2242321" cy="2312878"/>
            <a:chOff x="43381" y="6035477"/>
            <a:chExt cx="2146380" cy="1638564"/>
          </a:xfr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2" name="TextBox 51"/>
            <p:cNvSpPr txBox="1"/>
            <p:nvPr/>
          </p:nvSpPr>
          <p:spPr>
            <a:xfrm>
              <a:off x="43381" y="6035477"/>
              <a:ext cx="2146380" cy="523308"/>
            </a:xfrm>
            <a:prstGeom prst="rect">
              <a:avLst/>
            </a:prstGeom>
            <a:solidFill>
              <a:srgbClr val="FFDC9A"/>
            </a:solidFill>
            <a:ln>
              <a:solidFill>
                <a:srgbClr val="FFD1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2. В каком году правитель южного царства одержал победу?</a:t>
              </a:r>
              <a:endPara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3381" y="6564573"/>
              <a:ext cx="2146380" cy="1109468"/>
            </a:xfrm>
            <a:prstGeom prst="rect">
              <a:avLst/>
            </a:prstGeom>
            <a:solidFill>
              <a:srgbClr val="FFEFD1"/>
            </a:solidFill>
            <a:ln>
              <a:solidFill>
                <a:srgbClr val="FFD1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4656624" y="6253842"/>
            <a:ext cx="2012369" cy="2299230"/>
            <a:chOff x="43381" y="6035477"/>
            <a:chExt cx="2146380" cy="1628895"/>
          </a:xfr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5" name="TextBox 54"/>
            <p:cNvSpPr txBox="1"/>
            <p:nvPr/>
          </p:nvSpPr>
          <p:spPr>
            <a:xfrm>
              <a:off x="43381" y="6035477"/>
              <a:ext cx="2146380" cy="523308"/>
            </a:xfrm>
            <a:prstGeom prst="rect">
              <a:avLst/>
            </a:prstGeom>
            <a:solidFill>
              <a:srgbClr val="FFDC9A"/>
            </a:solidFill>
            <a:ln>
              <a:solidFill>
                <a:srgbClr val="FFD1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3. Какое второе название имел г. Мемфис?</a:t>
              </a:r>
            </a:p>
            <a:p>
              <a:pPr algn="ctr"/>
              <a:endPara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43381" y="6554904"/>
              <a:ext cx="2146380" cy="1109468"/>
            </a:xfrm>
            <a:prstGeom prst="rect">
              <a:avLst/>
            </a:prstGeom>
            <a:solidFill>
              <a:srgbClr val="FFEFD1"/>
            </a:solidFill>
            <a:ln>
              <a:solidFill>
                <a:srgbClr val="FFD1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949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146401" y="544715"/>
            <a:ext cx="6583697" cy="8500589"/>
            <a:chOff x="146401" y="544715"/>
            <a:chExt cx="6583697" cy="850058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83802" y="544715"/>
              <a:ext cx="4476751" cy="3781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b="1" i="1" u="sng" dirty="0"/>
                <a:t>3</a:t>
              </a:r>
              <a:r>
                <a:rPr lang="ru-RU" b="1" i="1" u="sng" dirty="0" smtClean="0"/>
                <a:t>. Выберите верное утверждение:</a:t>
              </a:r>
              <a:endParaRPr lang="ru-RU" b="1" i="1" u="sng" dirty="0"/>
            </a:p>
          </p:txBody>
        </p:sp>
        <p:sp>
          <p:nvSpPr>
            <p:cNvPr id="8" name="Овал 7"/>
            <p:cNvSpPr/>
            <p:nvPr/>
          </p:nvSpPr>
          <p:spPr>
            <a:xfrm>
              <a:off x="2175521" y="4407058"/>
              <a:ext cx="2162049" cy="93495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Власть фараона ограничивалась</a:t>
              </a:r>
              <a:endPara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grpSp>
          <p:nvGrpSpPr>
            <p:cNvPr id="2" name="Группа 1"/>
            <p:cNvGrpSpPr/>
            <p:nvPr/>
          </p:nvGrpSpPr>
          <p:grpSpPr>
            <a:xfrm>
              <a:off x="3618842" y="1434281"/>
              <a:ext cx="2506334" cy="1588974"/>
              <a:chOff x="3532516" y="832148"/>
              <a:chExt cx="2994995" cy="2019005"/>
            </a:xfrm>
          </p:grpSpPr>
          <p:pic>
            <p:nvPicPr>
              <p:cNvPr id="20" name="Рисунок 19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4531" b="76805" l="0" r="1837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4633" r="82022" b="23793"/>
              <a:stretch/>
            </p:blipFill>
            <p:spPr>
              <a:xfrm>
                <a:off x="4062063" y="832148"/>
                <a:ext cx="1073142" cy="911223"/>
              </a:xfrm>
              <a:prstGeom prst="rect">
                <a:avLst/>
              </a:prstGeom>
            </p:spPr>
          </p:pic>
          <p:sp>
            <p:nvSpPr>
              <p:cNvPr id="10" name="Овал 9"/>
              <p:cNvSpPr/>
              <p:nvPr/>
            </p:nvSpPr>
            <p:spPr>
              <a:xfrm>
                <a:off x="3532516" y="1573449"/>
                <a:ext cx="2994995" cy="127770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Print" panose="02000600000000000000" pitchFamily="2" charset="0"/>
                  </a:rPr>
                  <a:t>Древние египтяне почитали Фараона как бога</a:t>
                </a:r>
                <a:endParaRPr lang="ru-RU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endParaRPr>
              </a:p>
            </p:txBody>
          </p:sp>
        </p:grpSp>
        <p:sp>
          <p:nvSpPr>
            <p:cNvPr id="12" name="Овал 11"/>
            <p:cNvSpPr/>
            <p:nvPr/>
          </p:nvSpPr>
          <p:spPr>
            <a:xfrm>
              <a:off x="676401" y="1537255"/>
              <a:ext cx="3152649" cy="97457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Людям запрещалось вслух произносить имена своих царей</a:t>
              </a:r>
              <a:endPara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762720" y="2210037"/>
              <a:ext cx="2641575" cy="1901942"/>
              <a:chOff x="640022" y="4025311"/>
              <a:chExt cx="2641575" cy="1901942"/>
            </a:xfrm>
          </p:grpSpPr>
          <p:sp>
            <p:nvSpPr>
              <p:cNvPr id="11" name="Овал 10"/>
              <p:cNvSpPr/>
              <p:nvPr/>
            </p:nvSpPr>
            <p:spPr>
              <a:xfrm>
                <a:off x="964328" y="4624466"/>
                <a:ext cx="2317269" cy="1302787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Print" panose="02000600000000000000" pitchFamily="2" charset="0"/>
                  </a:rPr>
                  <a:t>Фараону никто не подчинялся</a:t>
                </a:r>
                <a:endParaRPr lang="ru-RU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endParaRPr>
              </a:p>
            </p:txBody>
          </p:sp>
          <p:pic>
            <p:nvPicPr>
              <p:cNvPr id="18" name="Рисунок 1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4194" b="94163" l="0" r="16522">
                            <a14:foregroundMark x1="9674" y1="79263" x2="10000" y2="7880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6045" r="83227" b="5385"/>
              <a:stretch/>
            </p:blipFill>
            <p:spPr>
              <a:xfrm rot="20115891">
                <a:off x="640022" y="4025311"/>
                <a:ext cx="1150300" cy="901149"/>
              </a:xfrm>
              <a:prstGeom prst="rect">
                <a:avLst/>
              </a:prstGeom>
            </p:spPr>
          </p:pic>
        </p:grpSp>
        <p:grpSp>
          <p:nvGrpSpPr>
            <p:cNvPr id="3" name="Группа 2"/>
            <p:cNvGrpSpPr/>
            <p:nvPr/>
          </p:nvGrpSpPr>
          <p:grpSpPr>
            <a:xfrm>
              <a:off x="3837316" y="2640796"/>
              <a:ext cx="2526069" cy="1888073"/>
              <a:chOff x="4226638" y="3206930"/>
              <a:chExt cx="2253691" cy="1680002"/>
            </a:xfrm>
          </p:grpSpPr>
          <p:sp>
            <p:nvSpPr>
              <p:cNvPr id="9" name="Овал 8"/>
              <p:cNvSpPr/>
              <p:nvPr/>
            </p:nvSpPr>
            <p:spPr>
              <a:xfrm>
                <a:off x="4226638" y="3802733"/>
                <a:ext cx="2176827" cy="1084199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Print" panose="02000600000000000000" pitchFamily="2" charset="0"/>
                  </a:rPr>
                  <a:t>Власть Фараона была неограниченной</a:t>
                </a:r>
                <a:endParaRPr lang="ru-RU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endParaRPr>
              </a:p>
            </p:txBody>
          </p:sp>
          <p:pic>
            <p:nvPicPr>
              <p:cNvPr id="19" name="Рисунок 1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4194" b="97389" l="59022" r="7934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092" t="75772" r="20618"/>
              <a:stretch/>
            </p:blipFill>
            <p:spPr>
              <a:xfrm rot="1465976">
                <a:off x="5449509" y="3206930"/>
                <a:ext cx="1030820" cy="870994"/>
              </a:xfrm>
              <a:prstGeom prst="rect">
                <a:avLst/>
              </a:prstGeom>
            </p:spPr>
          </p:pic>
        </p:grpSp>
        <p:sp>
          <p:nvSpPr>
            <p:cNvPr id="73" name="Овал 72"/>
            <p:cNvSpPr/>
            <p:nvPr/>
          </p:nvSpPr>
          <p:spPr>
            <a:xfrm>
              <a:off x="146401" y="5385048"/>
              <a:ext cx="2162049" cy="9349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Фараону подчинялись все</a:t>
              </a:r>
              <a:endPara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3837316" y="5529284"/>
              <a:ext cx="2162049" cy="9349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Египтяне считали, что фараон должен жить вечно</a:t>
              </a:r>
              <a:endPara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sp>
          <p:nvSpPr>
            <p:cNvPr id="75" name="Овал 74"/>
            <p:cNvSpPr/>
            <p:nvPr/>
          </p:nvSpPr>
          <p:spPr>
            <a:xfrm>
              <a:off x="1727495" y="6327048"/>
              <a:ext cx="2162049" cy="93495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фараону подчинялись только жрецы</a:t>
              </a:r>
              <a:endPara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sp>
          <p:nvSpPr>
            <p:cNvPr id="76" name="Овал 75"/>
            <p:cNvSpPr/>
            <p:nvPr/>
          </p:nvSpPr>
          <p:spPr>
            <a:xfrm>
              <a:off x="146401" y="7374856"/>
              <a:ext cx="2162049" cy="93495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фараонов хоронили в «домах бесконечности»</a:t>
              </a:r>
              <a:endPara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sp>
          <p:nvSpPr>
            <p:cNvPr id="77" name="Овал 76"/>
            <p:cNvSpPr/>
            <p:nvPr/>
          </p:nvSpPr>
          <p:spPr>
            <a:xfrm>
              <a:off x="4141624" y="7069951"/>
              <a:ext cx="2588474" cy="122800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Людям разрешалось в слух произносить имена своих царей</a:t>
              </a:r>
              <a:endPara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pic>
          <p:nvPicPr>
            <p:cNvPr id="13" name="Рисунок 12" descr="Вырезка экрана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0968" b="87903" l="15238" r="990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27" t="21526" r="1239" b="13261"/>
            <a:stretch/>
          </p:blipFill>
          <p:spPr>
            <a:xfrm rot="20849318">
              <a:off x="226125" y="5075327"/>
              <a:ext cx="1251440" cy="579655"/>
            </a:xfrm>
            <a:prstGeom prst="rect">
              <a:avLst/>
            </a:prstGeom>
          </p:spPr>
        </p:pic>
        <p:pic>
          <p:nvPicPr>
            <p:cNvPr id="15" name="Рисунок 14" descr="Вырезка экрана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338" b="98662" l="5505" r="894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7" t="1774" r="10905" b="1623"/>
            <a:stretch/>
          </p:blipFill>
          <p:spPr>
            <a:xfrm>
              <a:off x="3397231" y="6479429"/>
              <a:ext cx="1092463" cy="1721586"/>
            </a:xfrm>
            <a:prstGeom prst="rect">
              <a:avLst/>
            </a:prstGeom>
          </p:spPr>
        </p:pic>
        <p:sp>
          <p:nvSpPr>
            <p:cNvPr id="78" name="Овал 77"/>
            <p:cNvSpPr/>
            <p:nvPr/>
          </p:nvSpPr>
          <p:spPr>
            <a:xfrm>
              <a:off x="2216274" y="7971478"/>
              <a:ext cx="2162049" cy="9349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Пирамиды – один из первых чудес света</a:t>
              </a:r>
              <a:endPara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pic>
          <p:nvPicPr>
            <p:cNvPr id="14" name="Рисунок 13" descr="Вырезка экрана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7682" l="3756" r="93897">
                          <a14:foregroundMark x1="48357" y1="44371" x2="40845" y2="68874"/>
                          <a14:foregroundMark x1="22066" y1="51656" x2="32394" y2="41722"/>
                          <a14:foregroundMark x1="32394" y1="51987" x2="38028" y2="59603"/>
                          <a14:foregroundMark x1="51174" y1="73179" x2="51174" y2="81457"/>
                          <a14:foregroundMark x1="30986" y1="74834" x2="30047" y2="82781"/>
                          <a14:foregroundMark x1="37559" y1="73179" x2="37089" y2="79801"/>
                          <a14:foregroundMark x1="20657" y1="55629" x2="28638" y2="47351"/>
                          <a14:foregroundMark x1="52113" y1="50662" x2="56808" y2="549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1" r="6143" b="2147"/>
            <a:stretch/>
          </p:blipFill>
          <p:spPr>
            <a:xfrm>
              <a:off x="1775838" y="7186073"/>
              <a:ext cx="1212859" cy="18592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103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9026" y="433258"/>
            <a:ext cx="5476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/>
              <a:t>4. Заполните схему «Общество Древнего Египта</a:t>
            </a:r>
            <a:r>
              <a:rPr lang="ru-RU" b="1" i="1" u="sng" dirty="0" smtClean="0"/>
              <a:t>»:</a:t>
            </a:r>
            <a:endParaRPr lang="ru-RU" b="1" i="1" u="sng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299026" y="1426497"/>
            <a:ext cx="6543229" cy="8090146"/>
            <a:chOff x="299026" y="1426497"/>
            <a:chExt cx="6543229" cy="8090146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69863">
              <a:off x="5502005" y="1426497"/>
              <a:ext cx="1340250" cy="1005188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3364599" y="1601991"/>
              <a:ext cx="2531166" cy="556592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 smtClean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373591" y="2958907"/>
              <a:ext cx="1362696" cy="39414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Армия</a:t>
              </a:r>
              <a:endParaRPr lang="ru-RU" b="1" dirty="0" smtClean="0">
                <a:latin typeface="Segoe Print" panose="02000600000000000000" pitchFamily="2" charset="0"/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3616699" y="3187897"/>
              <a:ext cx="1549489" cy="393671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err="1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Чати</a:t>
              </a:r>
              <a:endParaRPr lang="ru-RU" b="1" dirty="0" smtClean="0">
                <a:latin typeface="Segoe Print" panose="02000600000000000000" pitchFamily="2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1136285" y="2907120"/>
              <a:ext cx="1648566" cy="43049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 smtClean="0"/>
            </a:p>
          </p:txBody>
        </p:sp>
        <p:sp>
          <p:nvSpPr>
            <p:cNvPr id="10" name="Стрелка вниз 9"/>
            <p:cNvSpPr/>
            <p:nvPr/>
          </p:nvSpPr>
          <p:spPr>
            <a:xfrm>
              <a:off x="4174343" y="2307314"/>
              <a:ext cx="487019" cy="756401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лево 10"/>
            <p:cNvSpPr/>
            <p:nvPr/>
          </p:nvSpPr>
          <p:spPr>
            <a:xfrm rot="19977179">
              <a:off x="2851733" y="2266657"/>
              <a:ext cx="794778" cy="621836"/>
            </a:xfrm>
            <a:prstGeom prst="leftArrow">
              <a:avLst>
                <a:gd name="adj1" fmla="val 39610"/>
                <a:gd name="adj2" fmla="val 50000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трелка вправо 11"/>
            <p:cNvSpPr/>
            <p:nvPr/>
          </p:nvSpPr>
          <p:spPr>
            <a:xfrm rot="3255207">
              <a:off x="5482593" y="2343819"/>
              <a:ext cx="810155" cy="422398"/>
            </a:xfrm>
            <a:prstGeom prst="rightArrow">
              <a:avLst>
                <a:gd name="adj1" fmla="val 45394"/>
                <a:gd name="adj2" fmla="val 65489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трелка вниз 12"/>
            <p:cNvSpPr/>
            <p:nvPr/>
          </p:nvSpPr>
          <p:spPr>
            <a:xfrm>
              <a:off x="4167209" y="3817075"/>
              <a:ext cx="494153" cy="658219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922684" y="4525152"/>
              <a:ext cx="2373045" cy="77152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b="1" dirty="0" smtClean="0">
                  <a:latin typeface="Segoe Print" panose="02000600000000000000" pitchFamily="2" charset="0"/>
                </a:rPr>
                <a:t>1.Вельможе</a:t>
              </a:r>
            </a:p>
            <a:p>
              <a:r>
                <a:rPr lang="ru-RU" b="1" dirty="0" smtClean="0">
                  <a:latin typeface="Segoe Print" panose="02000600000000000000" pitchFamily="2" charset="0"/>
                </a:rPr>
                <a:t>2. Чиновники</a:t>
              </a:r>
            </a:p>
            <a:p>
              <a:r>
                <a:rPr lang="ru-RU" b="1" dirty="0" smtClean="0">
                  <a:latin typeface="Segoe Print" panose="02000600000000000000" pitchFamily="2" charset="0"/>
                </a:rPr>
                <a:t>3. </a:t>
              </a:r>
            </a:p>
          </p:txBody>
        </p:sp>
        <p:sp>
          <p:nvSpPr>
            <p:cNvPr id="15" name="Стрелка вниз 14"/>
            <p:cNvSpPr/>
            <p:nvPr/>
          </p:nvSpPr>
          <p:spPr>
            <a:xfrm>
              <a:off x="4842364" y="5516437"/>
              <a:ext cx="540879" cy="737597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3791488" y="6348480"/>
              <a:ext cx="2635435" cy="780621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>
                <a:buAutoNum type="arabicPeriod"/>
              </a:pPr>
              <a:r>
                <a:rPr lang="ru-RU" b="1" dirty="0" smtClean="0">
                  <a:latin typeface="Segoe Print" panose="02000600000000000000" pitchFamily="2" charset="0"/>
                </a:rPr>
                <a:t>Ремесленники</a:t>
              </a:r>
            </a:p>
            <a:p>
              <a:pPr marL="342900" indent="-342900">
                <a:buAutoNum type="arabicPeriod"/>
              </a:pPr>
              <a:r>
                <a:rPr lang="ru-RU" b="1" dirty="0" smtClean="0">
                  <a:latin typeface="Segoe Print" panose="02000600000000000000" pitchFamily="2" charset="0"/>
                </a:rPr>
                <a:t>Купцы</a:t>
              </a:r>
            </a:p>
            <a:p>
              <a:pPr marL="342900" indent="-342900">
                <a:buAutoNum type="arabicPeriod"/>
              </a:pPr>
              <a:r>
                <a:rPr lang="ru-RU" b="1" dirty="0">
                  <a:latin typeface="Segoe Print" panose="02000600000000000000" pitchFamily="2" charset="0"/>
                </a:rPr>
                <a:t> </a:t>
              </a:r>
              <a:endParaRPr lang="ru-RU" b="1" dirty="0" smtClean="0">
                <a:latin typeface="Segoe Print" panose="02000600000000000000" pitchFamily="2" charset="0"/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4150672" y="7555413"/>
              <a:ext cx="1917066" cy="49138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atin typeface="Segoe Print" panose="02000600000000000000" pitchFamily="2" charset="0"/>
                </a:rPr>
                <a:t>Рабы</a:t>
              </a: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687" b="100000" l="10000" r="3902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28" t="40168" r="58428"/>
            <a:stretch/>
          </p:blipFill>
          <p:spPr>
            <a:xfrm>
              <a:off x="299026" y="6670044"/>
              <a:ext cx="1261367" cy="1770737"/>
            </a:xfrm>
            <a:prstGeom prst="rect">
              <a:avLst/>
            </a:prstGeom>
          </p:spPr>
        </p:pic>
        <p:pic>
          <p:nvPicPr>
            <p:cNvPr id="4" name="Объект 68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7564" l="0" r="979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70" y="7812053"/>
              <a:ext cx="1532593" cy="1704590"/>
            </a:xfrm>
            <a:prstGeom prst="rect">
              <a:avLst/>
            </a:prstGeom>
          </p:spPr>
        </p:pic>
      </p:grpSp>
      <p:cxnSp>
        <p:nvCxnSpPr>
          <p:cNvPr id="20" name="Скругленная соединительная линия 19"/>
          <p:cNvCxnSpPr/>
          <p:nvPr/>
        </p:nvCxnSpPr>
        <p:spPr>
          <a:xfrm rot="5400000" flipH="1" flipV="1">
            <a:off x="1390727" y="3310323"/>
            <a:ext cx="852058" cy="1360178"/>
          </a:xfrm>
          <a:prstGeom prst="curvedConnector4">
            <a:avLst>
              <a:gd name="adj1" fmla="val -26829"/>
              <a:gd name="adj2" fmla="val 116369"/>
            </a:avLst>
          </a:prstGeom>
          <a:ln w="28575">
            <a:prstDash val="lgDash"/>
            <a:tailEnd type="triangle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Скругленная соединительная линия 20"/>
          <p:cNvCxnSpPr>
            <a:stCxn id="26" idx="0"/>
          </p:cNvCxnSpPr>
          <p:nvPr/>
        </p:nvCxnSpPr>
        <p:spPr>
          <a:xfrm rot="5400000" flipH="1" flipV="1">
            <a:off x="2759344" y="4644979"/>
            <a:ext cx="673362" cy="1723483"/>
          </a:xfrm>
          <a:prstGeom prst="curvedConnector2">
            <a:avLst/>
          </a:prstGeom>
          <a:ln w="28575">
            <a:prstDash val="lgDash"/>
            <a:tailEnd type="triangle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Скругленная соединительная линия 21"/>
          <p:cNvCxnSpPr>
            <a:stCxn id="27" idx="0"/>
            <a:endCxn id="16" idx="1"/>
          </p:cNvCxnSpPr>
          <p:nvPr/>
        </p:nvCxnSpPr>
        <p:spPr>
          <a:xfrm rot="5400000" flipH="1" flipV="1">
            <a:off x="2094628" y="6800129"/>
            <a:ext cx="1758198" cy="1635522"/>
          </a:xfrm>
          <a:prstGeom prst="curvedConnector2">
            <a:avLst/>
          </a:prstGeom>
          <a:ln w="28575">
            <a:prstDash val="lgDash"/>
            <a:tailEnd type="triangle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Скругленная соединительная линия 22"/>
          <p:cNvCxnSpPr/>
          <p:nvPr/>
        </p:nvCxnSpPr>
        <p:spPr>
          <a:xfrm rot="16200000" flipH="1">
            <a:off x="2963493" y="-64697"/>
            <a:ext cx="317031" cy="3016345"/>
          </a:xfrm>
          <a:prstGeom prst="curvedConnector3">
            <a:avLst>
              <a:gd name="adj1" fmla="val -72107"/>
            </a:avLst>
          </a:prstGeom>
          <a:ln w="28575">
            <a:prstDash val="lgDash"/>
            <a:tailEnd type="triangle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73862" y="1284960"/>
            <a:ext cx="227995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Царь Древнего Египта.</a:t>
            </a:r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3320" y="3400778"/>
            <a:ext cx="1726693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Люди, которые передавали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волю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богов</a:t>
            </a:r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3543" y="5843401"/>
            <a:ext cx="300148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Л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юди, которые вели учет налогов и перепись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1988" y="8496989"/>
            <a:ext cx="294795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Люди, которые занимаются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сельским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хозяйством.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42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47" b="99829" l="18486" r="83742">
                        <a14:foregroundMark x1="73274" y1="94863" x2="78174" y2="95377"/>
                        <a14:foregroundMark x1="36971" y1="61815" x2="42984" y2="43151"/>
                        <a14:foregroundMark x1="24944" y1="98801" x2="28953" y2="86130"/>
                        <a14:foregroundMark x1="36526" y1="98801" x2="32739" y2="98116"/>
                        <a14:backgroundMark x1="42762" y1="50856" x2="42762" y2="50856"/>
                        <a14:backgroundMark x1="40312" y1="56678" x2="40312" y2="56678"/>
                        <a14:backgroundMark x1="30735" y1="94692" x2="30735" y2="94692"/>
                        <a14:backgroundMark x1="29844" y1="97260" x2="32294" y2="91438"/>
                        <a14:backgroundMark x1="53675" y1="96404" x2="56125" y2="96233"/>
                        <a14:backgroundMark x1="33853" y1="96575" x2="38530" y2="95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97" t="9307" r="16378"/>
          <a:stretch/>
        </p:blipFill>
        <p:spPr>
          <a:xfrm>
            <a:off x="3404937" y="433937"/>
            <a:ext cx="6136106" cy="11252738"/>
          </a:xfrm>
          <a:prstGeom prst="rect">
            <a:avLst/>
          </a:prstGeom>
        </p:spPr>
      </p:pic>
      <p:pic>
        <p:nvPicPr>
          <p:cNvPr id="1026" name="Picture 2" descr="https://st4.depositphotos.com/13128258/20262/v/1600/depositphotos_202629240-stock-illustration-parchment-old-paper-scroll-han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76" b="90235" l="18188" r="819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49" t="6555" r="19884" b="11488"/>
          <a:stretch/>
        </p:blipFill>
        <p:spPr bwMode="auto">
          <a:xfrm>
            <a:off x="409073" y="1658959"/>
            <a:ext cx="4596063" cy="678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2506" y="1140756"/>
            <a:ext cx="628048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u="sng" dirty="0" smtClean="0"/>
              <a:t>5. Исправьте ошибки в рассказе жреца Древнего Египта.</a:t>
            </a:r>
            <a:endParaRPr lang="ru-RU" b="1" i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1073683" y="2212349"/>
            <a:ext cx="3266841" cy="523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b="1" dirty="0" smtClean="0">
                <a:latin typeface="Segoe Print" panose="02000600000000000000" pitchFamily="2" charset="0"/>
              </a:rPr>
              <a:t>Древние египтяне высоко почитали своих богов и фараонов. В их честь возводились величественные статуи. Богослужения и священные обряды в храмах совершали специально обученные люди – писцы. 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latin typeface="Segoe Print" panose="02000600000000000000" pitchFamily="2" charset="0"/>
              </a:rPr>
              <a:t>Жрецы считались мудрецами и хранителями древнейших знаний. Они вели астрологические наблюдения, много сделали для развития философии и медицины. Власть жрецов над людьми была не огромная.</a:t>
            </a:r>
          </a:p>
        </p:txBody>
      </p:sp>
    </p:spTree>
    <p:extLst>
      <p:ext uri="{BB962C8B-B14F-4D97-AF65-F5344CB8AC3E}">
        <p14:creationId xmlns:p14="http://schemas.microsoft.com/office/powerpoint/2010/main" val="48439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010340" y="369516"/>
            <a:ext cx="2437200" cy="869733"/>
            <a:chOff x="4230036" y="213280"/>
            <a:chExt cx="2437200" cy="869733"/>
          </a:xfrm>
        </p:grpSpPr>
        <p:sp>
          <p:nvSpPr>
            <p:cNvPr id="57" name="TextBox 3"/>
            <p:cNvSpPr txBox="1"/>
            <p:nvPr/>
          </p:nvSpPr>
          <p:spPr>
            <a:xfrm>
              <a:off x="4230036" y="213280"/>
              <a:ext cx="2437200" cy="245901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998" dirty="0"/>
                <a:t>Имя</a:t>
              </a:r>
            </a:p>
          </p:txBody>
        </p:sp>
        <p:sp>
          <p:nvSpPr>
            <p:cNvPr id="58" name="TextBox 6"/>
            <p:cNvSpPr txBox="1"/>
            <p:nvPr/>
          </p:nvSpPr>
          <p:spPr>
            <a:xfrm>
              <a:off x="4230036" y="525196"/>
              <a:ext cx="2436323" cy="245901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998" dirty="0" smtClean="0"/>
                <a:t>Класс</a:t>
              </a:r>
              <a:endParaRPr lang="ru-RU" sz="998" dirty="0"/>
            </a:p>
          </p:txBody>
        </p:sp>
        <p:sp>
          <p:nvSpPr>
            <p:cNvPr id="59" name="TextBox 6"/>
            <p:cNvSpPr txBox="1"/>
            <p:nvPr/>
          </p:nvSpPr>
          <p:spPr>
            <a:xfrm>
              <a:off x="4230036" y="837112"/>
              <a:ext cx="2436323" cy="245901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998" dirty="0" smtClean="0"/>
                <a:t>Число</a:t>
              </a:r>
              <a:endParaRPr lang="ru-RU" sz="998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-115035" y="210794"/>
            <a:ext cx="4125375" cy="1158260"/>
            <a:chOff x="242909" y="545154"/>
            <a:chExt cx="4125375" cy="1158260"/>
          </a:xfrm>
        </p:grpSpPr>
        <p:sp>
          <p:nvSpPr>
            <p:cNvPr id="60" name="Заголовок 1"/>
            <p:cNvSpPr txBox="1">
              <a:spLocks/>
            </p:cNvSpPr>
            <p:nvPr/>
          </p:nvSpPr>
          <p:spPr>
            <a:xfrm>
              <a:off x="242909" y="545154"/>
              <a:ext cx="4125375" cy="59990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normAutofit/>
            </a:bodyPr>
            <a:lstStyle>
              <a:lvl1pPr algn="l" defTabSz="5143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7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sz="3270" b="1" dirty="0" smtClean="0">
                  <a:effectLst>
                    <a:outerShdw blurRad="50800" dist="127000" dir="2700000" algn="tl" rotWithShape="0">
                      <a:prstClr val="black">
                        <a:alpha val="40000"/>
                      </a:prstClr>
                    </a:outerShdw>
                  </a:effectLst>
                  <a:latin typeface="Bookman Old Style" panose="02050604050505020204" pitchFamily="18" charset="0"/>
                  <a:cs typeface="Times New Roman" panose="02020603050405020304" pitchFamily="18" charset="0"/>
                </a:rPr>
                <a:t>ГОСУДАРСТВО</a:t>
              </a:r>
              <a:endParaRPr lang="ru-RU" sz="3270" b="1" dirty="0"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038034" y="1107866"/>
              <a:ext cx="2921157" cy="5955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270" b="1" dirty="0" smtClean="0">
                  <a:ln w="0"/>
                  <a:effectLst>
                    <a:outerShdw blurRad="50800" dist="127000" dir="2700000" algn="tl" rotWithShape="0">
                      <a:prstClr val="black">
                        <a:alpha val="40000"/>
                      </a:prstClr>
                    </a:outerShdw>
                  </a:effectLst>
                  <a:latin typeface="Bookman Old Style" panose="02050604050505020204" pitchFamily="18" charset="0"/>
                  <a:cs typeface="Times New Roman" panose="02020603050405020304" pitchFamily="18" charset="0"/>
                </a:rPr>
                <a:t>ФАРАОНОВ</a:t>
              </a: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328505" y="1792697"/>
            <a:ext cx="5475160" cy="2603488"/>
            <a:chOff x="571664" y="1392471"/>
            <a:chExt cx="5475160" cy="2603488"/>
          </a:xfrm>
        </p:grpSpPr>
        <p:pic>
          <p:nvPicPr>
            <p:cNvPr id="64" name="Рисунок 6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3" r="63508" b="18026"/>
            <a:stretch/>
          </p:blipFill>
          <p:spPr>
            <a:xfrm>
              <a:off x="4787256" y="2181816"/>
              <a:ext cx="1259568" cy="1800000"/>
            </a:xfrm>
            <a:prstGeom prst="rect">
              <a:avLst/>
            </a:prstGeom>
          </p:spPr>
        </p:pic>
        <p:sp>
          <p:nvSpPr>
            <p:cNvPr id="65" name="TextBox 64"/>
            <p:cNvSpPr txBox="1"/>
            <p:nvPr/>
          </p:nvSpPr>
          <p:spPr>
            <a:xfrm>
              <a:off x="587859" y="1392471"/>
              <a:ext cx="5293359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b="1" i="1" u="sng" dirty="0" smtClean="0"/>
                <a:t>1. Разукрасьте короны фараонов:</a:t>
              </a:r>
              <a:endParaRPr lang="ru-RU" b="1" i="1" u="sng" dirty="0"/>
            </a:p>
          </p:txBody>
        </p:sp>
        <p:pic>
          <p:nvPicPr>
            <p:cNvPr id="66" name="Рисунок 6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56" r="35278"/>
            <a:stretch/>
          </p:blipFill>
          <p:spPr>
            <a:xfrm>
              <a:off x="2432920" y="2195959"/>
              <a:ext cx="1035388" cy="1800000"/>
            </a:xfrm>
            <a:prstGeom prst="rect">
              <a:avLst/>
            </a:prstGeom>
          </p:spPr>
        </p:pic>
        <p:pic>
          <p:nvPicPr>
            <p:cNvPr id="67" name="Рисунок 6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167"/>
            <a:stretch/>
          </p:blipFill>
          <p:spPr>
            <a:xfrm>
              <a:off x="571664" y="2181816"/>
              <a:ext cx="1008142" cy="1800000"/>
            </a:xfrm>
            <a:prstGeom prst="rect">
              <a:avLst/>
            </a:prstGeom>
          </p:spPr>
        </p:pic>
        <p:sp>
          <p:nvSpPr>
            <p:cNvPr id="68" name="Плюс 67"/>
            <p:cNvSpPr/>
            <p:nvPr/>
          </p:nvSpPr>
          <p:spPr>
            <a:xfrm>
              <a:off x="1579806" y="2721816"/>
              <a:ext cx="719103" cy="720000"/>
            </a:xfrm>
            <a:prstGeom prst="mathPlus">
              <a:avLst/>
            </a:prstGeom>
            <a:solidFill>
              <a:schemeClr val="bg1"/>
            </a:solidFill>
            <a:ln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Равно 68"/>
            <p:cNvSpPr/>
            <p:nvPr/>
          </p:nvSpPr>
          <p:spPr>
            <a:xfrm>
              <a:off x="3694368" y="2841526"/>
              <a:ext cx="815702" cy="600289"/>
            </a:xfrm>
            <a:prstGeom prst="mathEqual">
              <a:avLst/>
            </a:prstGeom>
            <a:solidFill>
              <a:schemeClr val="bg1"/>
            </a:solidFill>
            <a:ln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328505" y="5359363"/>
            <a:ext cx="529335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u="sng" dirty="0"/>
              <a:t>2</a:t>
            </a:r>
            <a:r>
              <a:rPr lang="ru-RU" b="1" i="1" u="sng" dirty="0" smtClean="0"/>
              <a:t>. Дайте ответы на вопросы:</a:t>
            </a:r>
            <a:endParaRPr lang="ru-RU" b="1" i="1" u="sng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80" b="90173" l="23273" r="91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43" t="6271" r="8418" b="10548"/>
          <a:stretch/>
        </p:blipFill>
        <p:spPr>
          <a:xfrm flipH="1">
            <a:off x="4971047" y="727726"/>
            <a:ext cx="2152209" cy="165768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38917" y="6253842"/>
            <a:ext cx="2012369" cy="2299230"/>
            <a:chOff x="43381" y="6035477"/>
            <a:chExt cx="2146380" cy="1628895"/>
          </a:xfr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TextBox 25"/>
            <p:cNvSpPr txBox="1"/>
            <p:nvPr/>
          </p:nvSpPr>
          <p:spPr>
            <a:xfrm>
              <a:off x="43381" y="6035477"/>
              <a:ext cx="2146380" cy="523220"/>
            </a:xfrm>
            <a:prstGeom prst="rect">
              <a:avLst/>
            </a:prstGeom>
            <a:solidFill>
              <a:srgbClr val="FFDC9A"/>
            </a:solidFill>
            <a:ln>
              <a:solidFill>
                <a:srgbClr val="FFD1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1. Какой город стал столицей единого Египта</a:t>
              </a:r>
              <a:endPara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43381" y="6554904"/>
              <a:ext cx="2146380" cy="1109468"/>
            </a:xfrm>
            <a:prstGeom prst="rect">
              <a:avLst/>
            </a:prstGeom>
            <a:solidFill>
              <a:srgbClr val="FFEFD1"/>
            </a:solidFill>
            <a:ln>
              <a:solidFill>
                <a:srgbClr val="FFD1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FF0000"/>
                  </a:solidFill>
                </a:rPr>
                <a:t>Мемфис</a:t>
              </a: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2301776" y="6253840"/>
            <a:ext cx="2242321" cy="2312878"/>
            <a:chOff x="43381" y="6035477"/>
            <a:chExt cx="2146380" cy="1638564"/>
          </a:xfr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2" name="TextBox 51"/>
            <p:cNvSpPr txBox="1"/>
            <p:nvPr/>
          </p:nvSpPr>
          <p:spPr>
            <a:xfrm>
              <a:off x="43381" y="6035477"/>
              <a:ext cx="2146380" cy="675939"/>
            </a:xfrm>
            <a:prstGeom prst="rect">
              <a:avLst/>
            </a:prstGeom>
            <a:solidFill>
              <a:srgbClr val="FFDC9A"/>
            </a:solidFill>
            <a:ln>
              <a:solidFill>
                <a:srgbClr val="FFD1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2. В каком году правитель южного царства одержал победу?</a:t>
              </a:r>
              <a:endPara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3381" y="6564573"/>
              <a:ext cx="2146380" cy="1109468"/>
            </a:xfrm>
            <a:prstGeom prst="rect">
              <a:avLst/>
            </a:prstGeom>
            <a:solidFill>
              <a:srgbClr val="FFEFD1"/>
            </a:solidFill>
            <a:ln>
              <a:solidFill>
                <a:srgbClr val="FFD1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FF0000"/>
                  </a:solidFill>
                </a:rPr>
                <a:t>Около 3000 года до н. э.</a:t>
              </a: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4656624" y="6253842"/>
            <a:ext cx="2012369" cy="2299230"/>
            <a:chOff x="43381" y="6035477"/>
            <a:chExt cx="2146380" cy="1628895"/>
          </a:xfr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5" name="TextBox 54"/>
            <p:cNvSpPr txBox="1"/>
            <p:nvPr/>
          </p:nvSpPr>
          <p:spPr>
            <a:xfrm>
              <a:off x="43381" y="6035477"/>
              <a:ext cx="2146380" cy="523308"/>
            </a:xfrm>
            <a:prstGeom prst="rect">
              <a:avLst/>
            </a:prstGeom>
            <a:solidFill>
              <a:srgbClr val="FFDC9A"/>
            </a:solidFill>
            <a:ln>
              <a:solidFill>
                <a:srgbClr val="FFD1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3. Какое второе название имел г. Мемфис?</a:t>
              </a:r>
            </a:p>
            <a:p>
              <a:pPr algn="ctr"/>
              <a:endPara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43381" y="6554904"/>
              <a:ext cx="2146380" cy="1109468"/>
            </a:xfrm>
            <a:prstGeom prst="rect">
              <a:avLst/>
            </a:prstGeom>
            <a:solidFill>
              <a:srgbClr val="FFEFD1"/>
            </a:solidFill>
            <a:ln>
              <a:solidFill>
                <a:srgbClr val="FFD1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FF0000"/>
                  </a:solidFill>
                </a:rPr>
                <a:t>«Белые стены»</a:t>
              </a:r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" name="Группа 14"/>
          <p:cNvGrpSpPr>
            <a:grpSpLocks noChangeAspect="1"/>
          </p:cNvGrpSpPr>
          <p:nvPr/>
        </p:nvGrpSpPr>
        <p:grpSpPr>
          <a:xfrm>
            <a:off x="66728" y="9131521"/>
            <a:ext cx="6679548" cy="648000"/>
            <a:chOff x="-84915" y="9060109"/>
            <a:chExt cx="7712460" cy="720000"/>
          </a:xfrm>
        </p:grpSpPr>
        <p:pic>
          <p:nvPicPr>
            <p:cNvPr id="13" name="Рисунок 12" descr="Вырезка экрана"/>
            <p:cNvPicPr>
              <a:picLocks noChangeAspect="1"/>
            </p:cNvPicPr>
            <p:nvPr/>
          </p:nvPicPr>
          <p:blipFill>
            <a:blip r:embed="rId6">
              <a:biLevel thresh="5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85" b="100000" l="0" r="100000">
                          <a14:foregroundMark x1="3605" y1="26549" x2="3762" y2="47788"/>
                          <a14:foregroundMark x1="10658" y1="29204" x2="10188" y2="51327"/>
                          <a14:foregroundMark x1="17241" y1="35398" x2="25862" y2="31858"/>
                          <a14:foregroundMark x1="16928" y1="67257" x2="24608" y2="69027"/>
                          <a14:foregroundMark x1="15987" y1="53982" x2="15987" y2="53982"/>
                          <a14:foregroundMark x1="21630" y1="52212" x2="21630" y2="52212"/>
                          <a14:foregroundMark x1="26803" y1="51327" x2="26803" y2="51327"/>
                          <a14:foregroundMark x1="33699" y1="37168" x2="34639" y2="46903"/>
                          <a14:foregroundMark x1="41536" y1="34513" x2="44357" y2="33628"/>
                          <a14:foregroundMark x1="46395" y1="49558" x2="46395" y2="49558"/>
                          <a14:foregroundMark x1="44357" y1="69027" x2="44828" y2="72566"/>
                          <a14:foregroundMark x1="56583" y1="37168" x2="57524" y2="37168"/>
                          <a14:foregroundMark x1="62382" y1="15929" x2="61755" y2="29204"/>
                          <a14:foregroundMark x1="71160" y1="21239" x2="78683" y2="19469"/>
                          <a14:foregroundMark x1="48433" y1="36283" x2="51254" y2="34513"/>
                          <a14:backgroundMark x1="33542" y1="66372" x2="33386" y2="7079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4915" y="9060109"/>
              <a:ext cx="4065133" cy="720000"/>
            </a:xfrm>
            <a:prstGeom prst="rect">
              <a:avLst/>
            </a:prstGeom>
          </p:spPr>
        </p:pic>
        <p:pic>
          <p:nvPicPr>
            <p:cNvPr id="14" name="Рисунок 13" descr="Вырезка экрана"/>
            <p:cNvPicPr>
              <a:picLocks noChangeAspect="1"/>
            </p:cNvPicPr>
            <p:nvPr/>
          </p:nvPicPr>
          <p:blipFill rotWithShape="1">
            <a:blip r:embed="rId8">
              <a:biLevel thresh="50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9048" y1="24444" x2="10920" y2="48889"/>
                          <a14:foregroundMark x1="3120" y1="27778" x2="5304" y2="51111"/>
                          <a14:foregroundMark x1="35881" y1="14444" x2="36193" y2="20000"/>
                          <a14:foregroundMark x1="42278" y1="21111" x2="42278" y2="21111"/>
                          <a14:foregroundMark x1="42278" y1="21111" x2="42278" y2="21111"/>
                          <a14:foregroundMark x1="46022" y1="21111" x2="46022" y2="21111"/>
                          <a14:foregroundMark x1="46022" y1="21111" x2="46022" y2="21111"/>
                          <a14:foregroundMark x1="46490" y1="46667" x2="46490" y2="46667"/>
                          <a14:foregroundMark x1="45710" y1="66667" x2="45710" y2="66667"/>
                          <a14:foregroundMark x1="62715" y1="61111" x2="62715" y2="61111"/>
                          <a14:foregroundMark x1="71763" y1="37778" x2="71763" y2="37778"/>
                          <a14:foregroundMark x1="62871" y1="41111" x2="62871" y2="41111"/>
                          <a14:foregroundMark x1="84711" y1="45556" x2="84711" y2="45556"/>
                          <a14:foregroundMark x1="20437" y1="45556" x2="20749" y2="37778"/>
                          <a14:foregroundMark x1="19501" y1="15556" x2="23245" y2="13333"/>
                          <a14:foregroundMark x1="55070" y1="74444" x2="55070" y2="74444"/>
                          <a14:backgroundMark x1="25117" y1="53333" x2="26365" y2="52222"/>
                          <a14:backgroundMark x1="25741" y1="72222" x2="25741" y2="72222"/>
                          <a14:backgroundMark x1="19345" y1="53333" x2="19345" y2="53333"/>
                          <a14:backgroundMark x1="21841" y1="63333" x2="21841" y2="63333"/>
                          <a14:backgroundMark x1="21841" y1="30000" x2="21841" y2="30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1796" b="4120"/>
            <a:stretch/>
          </p:blipFill>
          <p:spPr>
            <a:xfrm>
              <a:off x="3979784" y="9060109"/>
              <a:ext cx="3647761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915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146401" y="544715"/>
            <a:ext cx="6583697" cy="8500589"/>
            <a:chOff x="146401" y="544715"/>
            <a:chExt cx="6583697" cy="850058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83802" y="544715"/>
              <a:ext cx="4476751" cy="3781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u="sng" dirty="0" smtClean="0"/>
                <a:t>2. Выберите верное утверждение:</a:t>
              </a:r>
              <a:endParaRPr lang="ru-RU" u="sng" dirty="0"/>
            </a:p>
          </p:txBody>
        </p:sp>
        <p:sp>
          <p:nvSpPr>
            <p:cNvPr id="8" name="Овал 7"/>
            <p:cNvSpPr/>
            <p:nvPr/>
          </p:nvSpPr>
          <p:spPr>
            <a:xfrm>
              <a:off x="2175521" y="4407058"/>
              <a:ext cx="2162049" cy="93495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Власть фараона ограничивалась</a:t>
              </a:r>
              <a:endPara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grpSp>
          <p:nvGrpSpPr>
            <p:cNvPr id="2" name="Группа 1"/>
            <p:cNvGrpSpPr/>
            <p:nvPr/>
          </p:nvGrpSpPr>
          <p:grpSpPr>
            <a:xfrm>
              <a:off x="3618842" y="1434281"/>
              <a:ext cx="2506334" cy="1588974"/>
              <a:chOff x="3532516" y="832148"/>
              <a:chExt cx="2994995" cy="2019005"/>
            </a:xfrm>
          </p:grpSpPr>
          <p:pic>
            <p:nvPicPr>
              <p:cNvPr id="20" name="Рисунок 19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4531" b="76805" l="0" r="1837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4633" r="82022" b="23793"/>
              <a:stretch/>
            </p:blipFill>
            <p:spPr>
              <a:xfrm>
                <a:off x="4062063" y="832148"/>
                <a:ext cx="1073142" cy="911223"/>
              </a:xfrm>
              <a:prstGeom prst="rect">
                <a:avLst/>
              </a:prstGeom>
            </p:spPr>
          </p:pic>
          <p:sp>
            <p:nvSpPr>
              <p:cNvPr id="10" name="Овал 9"/>
              <p:cNvSpPr/>
              <p:nvPr/>
            </p:nvSpPr>
            <p:spPr>
              <a:xfrm>
                <a:off x="3532516" y="1573449"/>
                <a:ext cx="2994995" cy="127770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 smtClean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Print" panose="02000600000000000000" pitchFamily="2" charset="0"/>
                  </a:rPr>
                  <a:t>Древние египтяне почитали Фараона как бога</a:t>
                </a:r>
                <a:endParaRPr lang="ru-RU" sz="12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endParaRPr>
              </a:p>
            </p:txBody>
          </p:sp>
        </p:grpSp>
        <p:sp>
          <p:nvSpPr>
            <p:cNvPr id="12" name="Овал 11"/>
            <p:cNvSpPr/>
            <p:nvPr/>
          </p:nvSpPr>
          <p:spPr>
            <a:xfrm>
              <a:off x="676401" y="1537255"/>
              <a:ext cx="3152649" cy="97457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Людям запрещалось вслух произносить имена своих царей</a:t>
              </a:r>
              <a:endParaRPr lang="ru-RU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762720" y="2210037"/>
              <a:ext cx="2641575" cy="1901942"/>
              <a:chOff x="640022" y="4025311"/>
              <a:chExt cx="2641575" cy="1901942"/>
            </a:xfrm>
          </p:grpSpPr>
          <p:sp>
            <p:nvSpPr>
              <p:cNvPr id="11" name="Овал 10"/>
              <p:cNvSpPr/>
              <p:nvPr/>
            </p:nvSpPr>
            <p:spPr>
              <a:xfrm>
                <a:off x="964328" y="4624466"/>
                <a:ext cx="2317269" cy="1302787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Print" panose="02000600000000000000" pitchFamily="2" charset="0"/>
                  </a:rPr>
                  <a:t>Фараону никто не подчинялся</a:t>
                </a:r>
                <a:endParaRPr lang="ru-RU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endParaRPr>
              </a:p>
            </p:txBody>
          </p:sp>
          <p:pic>
            <p:nvPicPr>
              <p:cNvPr id="18" name="Рисунок 1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4194" b="94163" l="0" r="16522">
                            <a14:foregroundMark x1="9674" y1="79263" x2="10000" y2="7880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6045" r="83227" b="5385"/>
              <a:stretch/>
            </p:blipFill>
            <p:spPr>
              <a:xfrm rot="20115891">
                <a:off x="640022" y="4025311"/>
                <a:ext cx="1150300" cy="901149"/>
              </a:xfrm>
              <a:prstGeom prst="rect">
                <a:avLst/>
              </a:prstGeom>
            </p:spPr>
          </p:pic>
        </p:grpSp>
        <p:grpSp>
          <p:nvGrpSpPr>
            <p:cNvPr id="3" name="Группа 2"/>
            <p:cNvGrpSpPr/>
            <p:nvPr/>
          </p:nvGrpSpPr>
          <p:grpSpPr>
            <a:xfrm>
              <a:off x="3837316" y="2640796"/>
              <a:ext cx="2526069" cy="1888073"/>
              <a:chOff x="4226638" y="3206930"/>
              <a:chExt cx="2253691" cy="1680002"/>
            </a:xfrm>
          </p:grpSpPr>
          <p:sp>
            <p:nvSpPr>
              <p:cNvPr id="9" name="Овал 8"/>
              <p:cNvSpPr/>
              <p:nvPr/>
            </p:nvSpPr>
            <p:spPr>
              <a:xfrm>
                <a:off x="4226638" y="3802733"/>
                <a:ext cx="2176827" cy="1084199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 smtClean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Print" panose="02000600000000000000" pitchFamily="2" charset="0"/>
                  </a:rPr>
                  <a:t>Власть Фараона была неограниченной</a:t>
                </a:r>
                <a:endParaRPr lang="ru-RU" sz="12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endParaRPr>
              </a:p>
            </p:txBody>
          </p:sp>
          <p:pic>
            <p:nvPicPr>
              <p:cNvPr id="19" name="Рисунок 1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4194" b="97389" l="59022" r="7934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092" t="75772" r="20618"/>
              <a:stretch/>
            </p:blipFill>
            <p:spPr>
              <a:xfrm rot="1465976">
                <a:off x="5449509" y="3206930"/>
                <a:ext cx="1030820" cy="870994"/>
              </a:xfrm>
              <a:prstGeom prst="rect">
                <a:avLst/>
              </a:prstGeom>
            </p:spPr>
          </p:pic>
        </p:grpSp>
        <p:sp>
          <p:nvSpPr>
            <p:cNvPr id="73" name="Овал 72"/>
            <p:cNvSpPr/>
            <p:nvPr/>
          </p:nvSpPr>
          <p:spPr>
            <a:xfrm>
              <a:off x="146401" y="5385048"/>
              <a:ext cx="2162049" cy="9349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Фараону подчинялись все</a:t>
              </a:r>
              <a:endParaRPr lang="ru-RU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3837316" y="5529284"/>
              <a:ext cx="2162049" cy="9349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Египтяне считали, что фараон должен жить вечно</a:t>
              </a:r>
              <a:endParaRPr lang="ru-RU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sp>
          <p:nvSpPr>
            <p:cNvPr id="75" name="Овал 74"/>
            <p:cNvSpPr/>
            <p:nvPr/>
          </p:nvSpPr>
          <p:spPr>
            <a:xfrm>
              <a:off x="1727495" y="6327048"/>
              <a:ext cx="2162049" cy="93495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фараону подчинялись только жрецы</a:t>
              </a:r>
              <a:endPara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sp>
          <p:nvSpPr>
            <p:cNvPr id="76" name="Овал 75"/>
            <p:cNvSpPr/>
            <p:nvPr/>
          </p:nvSpPr>
          <p:spPr>
            <a:xfrm>
              <a:off x="146401" y="7374856"/>
              <a:ext cx="2162049" cy="93495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фараонов хоронили в «домах бесконечности»</a:t>
              </a:r>
              <a:endPara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sp>
          <p:nvSpPr>
            <p:cNvPr id="77" name="Овал 76"/>
            <p:cNvSpPr/>
            <p:nvPr/>
          </p:nvSpPr>
          <p:spPr>
            <a:xfrm>
              <a:off x="4141624" y="7069951"/>
              <a:ext cx="2588474" cy="122800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Людям разрешалось в слух произносить имена своих царей</a:t>
              </a:r>
              <a:endPara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pic>
          <p:nvPicPr>
            <p:cNvPr id="13" name="Рисунок 12" descr="Вырезка экрана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0968" b="87903" l="15238" r="990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27" t="21526" r="1239" b="13261"/>
            <a:stretch/>
          </p:blipFill>
          <p:spPr>
            <a:xfrm rot="20849318">
              <a:off x="226125" y="5075327"/>
              <a:ext cx="1251440" cy="579655"/>
            </a:xfrm>
            <a:prstGeom prst="rect">
              <a:avLst/>
            </a:prstGeom>
          </p:spPr>
        </p:pic>
        <p:pic>
          <p:nvPicPr>
            <p:cNvPr id="15" name="Рисунок 14" descr="Вырезка экрана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338" b="98662" l="5505" r="894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7" t="1774" r="10905" b="1623"/>
            <a:stretch/>
          </p:blipFill>
          <p:spPr>
            <a:xfrm>
              <a:off x="3397231" y="6479429"/>
              <a:ext cx="1092463" cy="1721586"/>
            </a:xfrm>
            <a:prstGeom prst="rect">
              <a:avLst/>
            </a:prstGeom>
          </p:spPr>
        </p:pic>
        <p:sp>
          <p:nvSpPr>
            <p:cNvPr id="78" name="Овал 77"/>
            <p:cNvSpPr/>
            <p:nvPr/>
          </p:nvSpPr>
          <p:spPr>
            <a:xfrm>
              <a:off x="2216274" y="7971478"/>
              <a:ext cx="2162049" cy="9349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Пирамиды – один из первых чудес света</a:t>
              </a:r>
              <a:endParaRPr lang="ru-RU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endParaRPr>
            </a:p>
          </p:txBody>
        </p:sp>
        <p:pic>
          <p:nvPicPr>
            <p:cNvPr id="14" name="Рисунок 13" descr="Вырезка экрана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7682" l="3756" r="93897">
                          <a14:foregroundMark x1="48357" y1="44371" x2="40845" y2="68874"/>
                          <a14:foregroundMark x1="22066" y1="51656" x2="32394" y2="41722"/>
                          <a14:foregroundMark x1="32394" y1="51987" x2="38028" y2="59603"/>
                          <a14:foregroundMark x1="51174" y1="73179" x2="51174" y2="81457"/>
                          <a14:foregroundMark x1="30986" y1="74834" x2="30047" y2="82781"/>
                          <a14:foregroundMark x1="37559" y1="73179" x2="37089" y2="79801"/>
                          <a14:foregroundMark x1="20657" y1="55629" x2="28638" y2="47351"/>
                          <a14:foregroundMark x1="52113" y1="50662" x2="56808" y2="549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1" r="6143" b="2147"/>
            <a:stretch/>
          </p:blipFill>
          <p:spPr>
            <a:xfrm>
              <a:off x="1807922" y="7186073"/>
              <a:ext cx="1212859" cy="18592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812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73320" y="433258"/>
            <a:ext cx="6568935" cy="9083385"/>
            <a:chOff x="273320" y="433258"/>
            <a:chExt cx="6568935" cy="9083385"/>
          </a:xfrm>
        </p:grpSpPr>
        <p:sp>
          <p:nvSpPr>
            <p:cNvPr id="3" name="TextBox 2"/>
            <p:cNvSpPr txBox="1"/>
            <p:nvPr/>
          </p:nvSpPr>
          <p:spPr>
            <a:xfrm>
              <a:off x="299026" y="433258"/>
              <a:ext cx="5476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i="1" u="sng" dirty="0"/>
                <a:t>4. Заполните схему «Общество Древнего Египта</a:t>
              </a:r>
              <a:r>
                <a:rPr lang="ru-RU" b="1" i="1" u="sng" dirty="0" smtClean="0"/>
                <a:t>»:</a:t>
              </a:r>
              <a:endParaRPr lang="ru-RU" b="1" i="1" u="sng" dirty="0"/>
            </a:p>
          </p:txBody>
        </p:sp>
        <p:grpSp>
          <p:nvGrpSpPr>
            <p:cNvPr id="19" name="Группа 18"/>
            <p:cNvGrpSpPr/>
            <p:nvPr/>
          </p:nvGrpSpPr>
          <p:grpSpPr>
            <a:xfrm>
              <a:off x="299026" y="1426497"/>
              <a:ext cx="6543229" cy="8090146"/>
              <a:chOff x="299026" y="1426497"/>
              <a:chExt cx="6543229" cy="8090146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69863">
                <a:off x="5502005" y="1426497"/>
                <a:ext cx="1340250" cy="1005188"/>
              </a:xfrm>
              <a:prstGeom prst="rect">
                <a:avLst/>
              </a:prstGeom>
            </p:spPr>
          </p:pic>
          <p:sp>
            <p:nvSpPr>
              <p:cNvPr id="6" name="Скругленный прямоугольник 5"/>
              <p:cNvSpPr/>
              <p:nvPr/>
            </p:nvSpPr>
            <p:spPr>
              <a:xfrm>
                <a:off x="3364599" y="1601991"/>
                <a:ext cx="2531166" cy="556592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 smtClean="0">
                    <a:solidFill>
                      <a:srgbClr val="FF0000"/>
                    </a:solidFill>
                    <a:latin typeface="Segoe Print" panose="02000600000000000000" pitchFamily="2" charset="0"/>
                  </a:rPr>
                  <a:t>Фараон</a:t>
                </a:r>
              </a:p>
            </p:txBody>
          </p:sp>
          <p:sp>
            <p:nvSpPr>
              <p:cNvPr id="7" name="Скругленный прямоугольник 6"/>
              <p:cNvSpPr/>
              <p:nvPr/>
            </p:nvSpPr>
            <p:spPr>
              <a:xfrm>
                <a:off x="5373591" y="2958907"/>
                <a:ext cx="1362696" cy="394140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Print" panose="02000600000000000000" pitchFamily="2" charset="0"/>
                  </a:rPr>
                  <a:t>Армия</a:t>
                </a:r>
                <a:endParaRPr lang="ru-RU" b="1" dirty="0" smtClean="0">
                  <a:latin typeface="Segoe Print" panose="02000600000000000000" pitchFamily="2" charset="0"/>
                </a:endParaRPr>
              </a:p>
            </p:txBody>
          </p:sp>
          <p:sp>
            <p:nvSpPr>
              <p:cNvPr id="8" name="Скругленный прямоугольник 7"/>
              <p:cNvSpPr/>
              <p:nvPr/>
            </p:nvSpPr>
            <p:spPr>
              <a:xfrm>
                <a:off x="3616699" y="3187897"/>
                <a:ext cx="1549489" cy="393671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 err="1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Print" panose="02000600000000000000" pitchFamily="2" charset="0"/>
                  </a:rPr>
                  <a:t>Чати</a:t>
                </a:r>
                <a:endParaRPr lang="ru-RU" b="1" dirty="0" smtClean="0">
                  <a:latin typeface="Segoe Print" panose="02000600000000000000" pitchFamily="2" charset="0"/>
                </a:endParaRPr>
              </a:p>
            </p:txBody>
          </p:sp>
          <p:sp>
            <p:nvSpPr>
              <p:cNvPr id="9" name="Скругленный прямоугольник 8"/>
              <p:cNvSpPr/>
              <p:nvPr/>
            </p:nvSpPr>
            <p:spPr>
              <a:xfrm>
                <a:off x="1136285" y="2907120"/>
                <a:ext cx="1648566" cy="430493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 smtClean="0">
                    <a:solidFill>
                      <a:srgbClr val="FF0000"/>
                    </a:solidFill>
                    <a:latin typeface="Segoe Print" panose="02000600000000000000" pitchFamily="2" charset="0"/>
                  </a:rPr>
                  <a:t>Жрецы</a:t>
                </a:r>
              </a:p>
            </p:txBody>
          </p:sp>
          <p:sp>
            <p:nvSpPr>
              <p:cNvPr id="10" name="Стрелка вниз 9"/>
              <p:cNvSpPr/>
              <p:nvPr/>
            </p:nvSpPr>
            <p:spPr>
              <a:xfrm>
                <a:off x="4174343" y="2307314"/>
                <a:ext cx="487019" cy="756401"/>
              </a:xfrm>
              <a:prstGeom prst="downArrow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Стрелка влево 10"/>
              <p:cNvSpPr/>
              <p:nvPr/>
            </p:nvSpPr>
            <p:spPr>
              <a:xfrm rot="19977179">
                <a:off x="2851733" y="2266657"/>
                <a:ext cx="794778" cy="621836"/>
              </a:xfrm>
              <a:prstGeom prst="leftArrow">
                <a:avLst>
                  <a:gd name="adj1" fmla="val 39610"/>
                  <a:gd name="adj2" fmla="val 50000"/>
                </a:avLst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Стрелка вправо 11"/>
              <p:cNvSpPr/>
              <p:nvPr/>
            </p:nvSpPr>
            <p:spPr>
              <a:xfrm rot="3255207">
                <a:off x="5482593" y="2343819"/>
                <a:ext cx="810155" cy="422398"/>
              </a:xfrm>
              <a:prstGeom prst="rightArrow">
                <a:avLst>
                  <a:gd name="adj1" fmla="val 45394"/>
                  <a:gd name="adj2" fmla="val 65489"/>
                </a:avLst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Стрелка вниз 12"/>
              <p:cNvSpPr/>
              <p:nvPr/>
            </p:nvSpPr>
            <p:spPr>
              <a:xfrm>
                <a:off x="4167209" y="3817075"/>
                <a:ext cx="494153" cy="658219"/>
              </a:xfrm>
              <a:prstGeom prst="downArrow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3922684" y="4525152"/>
                <a:ext cx="2373045" cy="771525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ru-RU" b="1" dirty="0" smtClean="0">
                    <a:latin typeface="Segoe Print" panose="02000600000000000000" pitchFamily="2" charset="0"/>
                  </a:rPr>
                  <a:t>1.Вельможе</a:t>
                </a:r>
              </a:p>
              <a:p>
                <a:r>
                  <a:rPr lang="ru-RU" b="1" dirty="0" smtClean="0">
                    <a:latin typeface="Segoe Print" panose="02000600000000000000" pitchFamily="2" charset="0"/>
                  </a:rPr>
                  <a:t>2. Чиновники</a:t>
                </a:r>
              </a:p>
              <a:p>
                <a:r>
                  <a:rPr lang="ru-RU" b="1" dirty="0" smtClean="0">
                    <a:latin typeface="Segoe Print" panose="02000600000000000000" pitchFamily="2" charset="0"/>
                  </a:rPr>
                  <a:t>3. </a:t>
                </a:r>
                <a:r>
                  <a:rPr lang="ru-RU" b="1" dirty="0" smtClean="0">
                    <a:solidFill>
                      <a:srgbClr val="FF0000"/>
                    </a:solidFill>
                    <a:latin typeface="Segoe Print" panose="02000600000000000000" pitchFamily="2" charset="0"/>
                  </a:rPr>
                  <a:t>Писцы</a:t>
                </a:r>
                <a:endParaRPr lang="ru-RU" b="1" dirty="0" smtClean="0">
                  <a:latin typeface="Segoe Print" panose="02000600000000000000" pitchFamily="2" charset="0"/>
                </a:endParaRPr>
              </a:p>
            </p:txBody>
          </p:sp>
          <p:sp>
            <p:nvSpPr>
              <p:cNvPr id="15" name="Стрелка вниз 14"/>
              <p:cNvSpPr/>
              <p:nvPr/>
            </p:nvSpPr>
            <p:spPr>
              <a:xfrm>
                <a:off x="4842364" y="5516437"/>
                <a:ext cx="540879" cy="737597"/>
              </a:xfrm>
              <a:prstGeom prst="downArrow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3791488" y="6348480"/>
                <a:ext cx="2635435" cy="780621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342900" indent="-342900">
                  <a:buAutoNum type="arabicPeriod"/>
                </a:pPr>
                <a:r>
                  <a:rPr lang="ru-RU" b="1" dirty="0" smtClean="0">
                    <a:latin typeface="Segoe Print" panose="02000600000000000000" pitchFamily="2" charset="0"/>
                  </a:rPr>
                  <a:t>Ремесленники</a:t>
                </a:r>
              </a:p>
              <a:p>
                <a:pPr marL="342900" indent="-342900">
                  <a:buAutoNum type="arabicPeriod"/>
                </a:pPr>
                <a:r>
                  <a:rPr lang="ru-RU" b="1" dirty="0" smtClean="0">
                    <a:latin typeface="Segoe Print" panose="02000600000000000000" pitchFamily="2" charset="0"/>
                  </a:rPr>
                  <a:t>Купцы</a:t>
                </a:r>
              </a:p>
              <a:p>
                <a:pPr marL="342900" indent="-342900">
                  <a:buAutoNum type="arabicPeriod"/>
                </a:pPr>
                <a:r>
                  <a:rPr lang="ru-RU" b="1" dirty="0">
                    <a:latin typeface="Segoe Print" panose="02000600000000000000" pitchFamily="2" charset="0"/>
                  </a:rPr>
                  <a:t> </a:t>
                </a:r>
                <a:r>
                  <a:rPr lang="ru-RU" b="1" dirty="0" smtClean="0">
                    <a:solidFill>
                      <a:srgbClr val="FF0000"/>
                    </a:solidFill>
                    <a:latin typeface="Segoe Print" panose="02000600000000000000" pitchFamily="2" charset="0"/>
                  </a:rPr>
                  <a:t>Земледельцы</a:t>
                </a:r>
                <a:endParaRPr lang="ru-RU" b="1" dirty="0" smtClean="0">
                  <a:latin typeface="Segoe Print" panose="02000600000000000000" pitchFamily="2" charset="0"/>
                </a:endParaRPr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4150672" y="7555413"/>
                <a:ext cx="1917066" cy="491380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 smtClean="0">
                    <a:latin typeface="Segoe Print" panose="02000600000000000000" pitchFamily="2" charset="0"/>
                  </a:rPr>
                  <a:t>Рабы</a:t>
                </a:r>
              </a:p>
            </p:txBody>
          </p:sp>
          <p:pic>
            <p:nvPicPr>
              <p:cNvPr id="18" name="Рисунок 17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87" b="100000" l="10000" r="3902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428" t="40168" r="58428"/>
              <a:stretch/>
            </p:blipFill>
            <p:spPr>
              <a:xfrm>
                <a:off x="299026" y="6670044"/>
                <a:ext cx="1261367" cy="1770737"/>
              </a:xfrm>
              <a:prstGeom prst="rect">
                <a:avLst/>
              </a:prstGeom>
            </p:spPr>
          </p:pic>
          <p:pic>
            <p:nvPicPr>
              <p:cNvPr id="4" name="Объект 6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97564" l="0" r="9791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48070" y="7812053"/>
                <a:ext cx="1532593" cy="1704590"/>
              </a:xfrm>
              <a:prstGeom prst="rect">
                <a:avLst/>
              </a:prstGeom>
            </p:spPr>
          </p:pic>
        </p:grpSp>
        <p:cxnSp>
          <p:nvCxnSpPr>
            <p:cNvPr id="20" name="Скругленная соединительная линия 19"/>
            <p:cNvCxnSpPr/>
            <p:nvPr/>
          </p:nvCxnSpPr>
          <p:spPr>
            <a:xfrm rot="5400000" flipH="1" flipV="1">
              <a:off x="1390727" y="3310323"/>
              <a:ext cx="852058" cy="1360178"/>
            </a:xfrm>
            <a:prstGeom prst="curvedConnector4">
              <a:avLst>
                <a:gd name="adj1" fmla="val -26829"/>
                <a:gd name="adj2" fmla="val 116369"/>
              </a:avLst>
            </a:prstGeom>
            <a:ln w="28575">
              <a:prstDash val="lgDash"/>
              <a:tailEnd type="triangle"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Скругленная соединительная линия 20"/>
            <p:cNvCxnSpPr>
              <a:stCxn id="26" idx="0"/>
            </p:cNvCxnSpPr>
            <p:nvPr/>
          </p:nvCxnSpPr>
          <p:spPr>
            <a:xfrm rot="5400000" flipH="1" flipV="1">
              <a:off x="2759344" y="4644979"/>
              <a:ext cx="673362" cy="1723483"/>
            </a:xfrm>
            <a:prstGeom prst="curvedConnector2">
              <a:avLst/>
            </a:prstGeom>
            <a:ln w="28575">
              <a:prstDash val="lgDash"/>
              <a:tailEnd type="triangle"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Скругленная соединительная линия 21"/>
            <p:cNvCxnSpPr>
              <a:stCxn id="27" idx="0"/>
              <a:endCxn id="16" idx="1"/>
            </p:cNvCxnSpPr>
            <p:nvPr/>
          </p:nvCxnSpPr>
          <p:spPr>
            <a:xfrm rot="5400000" flipH="1" flipV="1">
              <a:off x="2094628" y="6800129"/>
              <a:ext cx="1758198" cy="1635522"/>
            </a:xfrm>
            <a:prstGeom prst="curvedConnector2">
              <a:avLst/>
            </a:prstGeom>
            <a:ln w="28575">
              <a:prstDash val="lgDash"/>
              <a:tailEnd type="triangle"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Скругленная соединительная линия 22"/>
            <p:cNvCxnSpPr/>
            <p:nvPr/>
          </p:nvCxnSpPr>
          <p:spPr>
            <a:xfrm rot="16200000" flipH="1">
              <a:off x="2963493" y="-64697"/>
              <a:ext cx="317031" cy="3016345"/>
            </a:xfrm>
            <a:prstGeom prst="curvedConnector3">
              <a:avLst>
                <a:gd name="adj1" fmla="val -72107"/>
              </a:avLst>
            </a:prstGeom>
            <a:ln w="28575">
              <a:prstDash val="lgDash"/>
              <a:tailEnd type="triangle"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73862" y="1284960"/>
              <a:ext cx="2279950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Царь Древнего Египта.</a:t>
              </a:r>
              <a:endPara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73320" y="3400778"/>
              <a:ext cx="1726693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Люди, которые передавали </a:t>
              </a:r>
              <a:r>
                <a:rPr lang="ru-RU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волю </a:t>
              </a:r>
              <a:r>
                <a:rPr lang="ru-RU" sz="2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богов</a:t>
              </a:r>
              <a:endPara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33543" y="5843401"/>
              <a:ext cx="3001482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 SemiBold SemiConden" panose="020B0502040204020203" pitchFamily="34" charset="0"/>
                </a:rPr>
                <a:t>Л</a:t>
              </a:r>
              <a:r>
                <a:rPr lang="ru-RU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 SemiBold SemiConden" panose="020B0502040204020203" pitchFamily="34" charset="0"/>
                </a:rPr>
                <a:t>юди, которые вели учет налогов и перепись</a:t>
              </a:r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81988" y="8496989"/>
              <a:ext cx="2947955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 SemiBold SemiConden" panose="020B0502040204020203" pitchFamily="34" charset="0"/>
                </a:rPr>
                <a:t>Люди, которые занимаются </a:t>
              </a:r>
              <a:r>
                <a: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 SemiBold SemiConden" panose="020B0502040204020203" pitchFamily="34" charset="0"/>
                </a:rPr>
                <a:t>сельским </a:t>
              </a:r>
              <a:r>
                <a:rPr lang="ru-RU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 SemiBold SemiConden" panose="020B0502040204020203" pitchFamily="34" charset="0"/>
                </a:rPr>
                <a:t>хозяйством.</a:t>
              </a:r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101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47" b="99829" l="18486" r="83742">
                        <a14:foregroundMark x1="73274" y1="94863" x2="78174" y2="95377"/>
                        <a14:foregroundMark x1="36971" y1="61815" x2="42984" y2="43151"/>
                        <a14:foregroundMark x1="24944" y1="98801" x2="28953" y2="86130"/>
                        <a14:foregroundMark x1="36526" y1="98801" x2="32739" y2="98116"/>
                        <a14:backgroundMark x1="42762" y1="50856" x2="42762" y2="50856"/>
                        <a14:backgroundMark x1="40312" y1="56678" x2="40312" y2="56678"/>
                        <a14:backgroundMark x1="30735" y1="94692" x2="30735" y2="94692"/>
                        <a14:backgroundMark x1="29844" y1="97260" x2="32294" y2="91438"/>
                        <a14:backgroundMark x1="53675" y1="96404" x2="56125" y2="96233"/>
                        <a14:backgroundMark x1="33853" y1="96575" x2="38530" y2="95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97" t="9307" r="16378"/>
          <a:stretch/>
        </p:blipFill>
        <p:spPr>
          <a:xfrm>
            <a:off x="3404937" y="433937"/>
            <a:ext cx="6136106" cy="11252738"/>
          </a:xfrm>
          <a:prstGeom prst="rect">
            <a:avLst/>
          </a:prstGeom>
        </p:spPr>
      </p:pic>
      <p:pic>
        <p:nvPicPr>
          <p:cNvPr id="1026" name="Picture 2" descr="https://st4.depositphotos.com/13128258/20262/v/1600/depositphotos_202629240-stock-illustration-parchment-old-paper-scroll-han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76" b="90235" l="18188" r="819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49" t="6555" r="19884" b="11488"/>
          <a:stretch/>
        </p:blipFill>
        <p:spPr bwMode="auto">
          <a:xfrm>
            <a:off x="409073" y="1658959"/>
            <a:ext cx="4596063" cy="678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2506" y="1140756"/>
            <a:ext cx="628048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dirty="0" smtClean="0"/>
              <a:t>5. Исправьте ошибки в рассказе жреца Древнего Египта.</a:t>
            </a:r>
            <a:endParaRPr lang="ru-RU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073683" y="2813489"/>
            <a:ext cx="3266841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latin typeface="Segoe Print" panose="02000600000000000000" pitchFamily="2" charset="0"/>
              </a:rPr>
              <a:t>Древние египтяне высоко почитали своих богов и фараонов. В их честь возводились величественные </a:t>
            </a:r>
            <a:r>
              <a:rPr lang="ru-RU" sz="15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статуи (храмы)</a:t>
            </a:r>
            <a:r>
              <a:rPr lang="ru-RU" sz="1500" b="1" dirty="0" smtClean="0">
                <a:latin typeface="Segoe Print" panose="02000600000000000000" pitchFamily="2" charset="0"/>
              </a:rPr>
              <a:t>. Богослужения и священные обряды в храмах совершали специально обученные люди – </a:t>
            </a:r>
            <a:r>
              <a:rPr lang="ru-RU" sz="15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писцы (жрецы)</a:t>
            </a:r>
            <a:r>
              <a:rPr lang="ru-RU" sz="1500" b="1" dirty="0" smtClean="0">
                <a:latin typeface="Segoe Print" panose="02000600000000000000" pitchFamily="2" charset="0"/>
              </a:rPr>
              <a:t>. </a:t>
            </a:r>
          </a:p>
          <a:p>
            <a:pPr algn="ctr"/>
            <a:r>
              <a:rPr lang="ru-RU" sz="1500" b="1" dirty="0" smtClean="0">
                <a:latin typeface="Segoe Print" panose="02000600000000000000" pitchFamily="2" charset="0"/>
              </a:rPr>
              <a:t>Жрецы считались мудрецами и хранителями древнейших знаний. Они вели </a:t>
            </a:r>
            <a:r>
              <a:rPr lang="ru-RU" sz="15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астрологические (астрономические)</a:t>
            </a:r>
            <a:r>
              <a:rPr lang="ru-RU" sz="1500" b="1" dirty="0" smtClean="0">
                <a:latin typeface="Segoe Print" panose="02000600000000000000" pitchFamily="2" charset="0"/>
              </a:rPr>
              <a:t> наблюдения, много сделали для развития </a:t>
            </a:r>
            <a:r>
              <a:rPr lang="ru-RU" sz="15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философии (математики)</a:t>
            </a:r>
            <a:r>
              <a:rPr lang="ru-RU" sz="1500" b="1" dirty="0" smtClean="0">
                <a:latin typeface="Segoe Print" panose="02000600000000000000" pitchFamily="2" charset="0"/>
              </a:rPr>
              <a:t> и медицины. Власть жрецов над людьми была </a:t>
            </a:r>
            <a:r>
              <a:rPr lang="ru-RU" sz="15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не огромная (огромная)</a:t>
            </a:r>
            <a:r>
              <a:rPr lang="ru-RU" sz="1500" b="1" dirty="0" smtClean="0">
                <a:latin typeface="Segoe Print" panose="020006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865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483</Words>
  <Application>Microsoft Office PowerPoint</Application>
  <PresentationFormat>Лист A4 (210x297 мм)</PresentationFormat>
  <Paragraphs>83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Bahnschrift SemiBold SemiConden</vt:lpstr>
      <vt:lpstr>Bookman Old Style</vt:lpstr>
      <vt:lpstr>Calibri</vt:lpstr>
      <vt:lpstr>Calibri Light</vt:lpstr>
      <vt:lpstr>Segoe Print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75</cp:revision>
  <dcterms:created xsi:type="dcterms:W3CDTF">2023-10-02T18:04:36Z</dcterms:created>
  <dcterms:modified xsi:type="dcterms:W3CDTF">2023-10-20T07:07:18Z</dcterms:modified>
</cp:coreProperties>
</file>